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4"/>
    <p:sldMasterId id="2147483710" r:id="rId5"/>
    <p:sldMasterId id="214748371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6858000" cx="9144000"/>
  <p:notesSz cx="6858000" cy="9144000"/>
  <p:embeddedFontLst>
    <p:embeddedFont>
      <p:font typeface="Helvetica Neue"/>
      <p:regular r:id="rId54"/>
      <p:bold r:id="rId55"/>
      <p:italic r:id="rId56"/>
      <p:boldItalic r:id="rId57"/>
    </p:embeddedFont>
    <p:embeddedFont>
      <p:font typeface="Belleza"/>
      <p:regular r:id="rId58"/>
    </p:embeddedFont>
    <p:embeddedFont>
      <p:font typeface="Merriweather Sans"/>
      <p:regular r:id="rId59"/>
      <p:bold r:id="rId60"/>
      <p:italic r:id="rId61"/>
      <p:boldItalic r:id="rId62"/>
    </p:embeddedFont>
    <p:embeddedFont>
      <p:font typeface="Economica"/>
      <p:regular r:id="rId63"/>
      <p:bold r:id="rId64"/>
      <p:italic r:id="rId65"/>
      <p:boldItalic r:id="rId66"/>
    </p:embeddedFont>
    <p:embeddedFont>
      <p:font typeface="Cabin"/>
      <p:regular r:id="rId67"/>
      <p:bold r:id="rId68"/>
      <p:italic r:id="rId69"/>
      <p:boldItalic r:id="rId70"/>
    </p:embeddedFont>
    <p:embeddedFont>
      <p:font typeface="Tahoma"/>
      <p:regular r:id="rId71"/>
      <p:bold r:id="rId72"/>
    </p:embeddedFont>
    <p:embeddedFont>
      <p:font typeface="Gill Sans"/>
      <p:regular r:id="rId73"/>
      <p:bold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2FF4858-A6E5-4321-8E52-AF5CF96EB3F0}">
  <a:tblStyle styleId="{E2FF4858-A6E5-4321-8E52-AF5CF96EB3F0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365C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GillSans-regular.fntdata"/><Relationship Id="rId72" Type="http://schemas.openxmlformats.org/officeDocument/2006/relationships/font" Target="fonts/Tahoma-bold.fntdata"/><Relationship Id="rId31" Type="http://schemas.openxmlformats.org/officeDocument/2006/relationships/slide" Target="slides/slide24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3.xml"/><Relationship Id="rId74" Type="http://schemas.openxmlformats.org/officeDocument/2006/relationships/font" Target="fonts/GillSans-bold.fntdata"/><Relationship Id="rId33" Type="http://schemas.openxmlformats.org/officeDocument/2006/relationships/slide" Target="slides/slide26.xml"/><Relationship Id="rId77" Type="http://schemas.openxmlformats.org/officeDocument/2006/relationships/font" Target="fonts/OpenSans-italic.fntdata"/><Relationship Id="rId32" Type="http://schemas.openxmlformats.org/officeDocument/2006/relationships/slide" Target="slides/slide25.xml"/><Relationship Id="rId76" Type="http://schemas.openxmlformats.org/officeDocument/2006/relationships/font" Target="fonts/OpenSans-bold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8" Type="http://schemas.openxmlformats.org/officeDocument/2006/relationships/font" Target="fonts/OpenSans-boldItalic.fntdata"/><Relationship Id="rId71" Type="http://schemas.openxmlformats.org/officeDocument/2006/relationships/font" Target="fonts/Tahoma-regular.fntdata"/><Relationship Id="rId70" Type="http://schemas.openxmlformats.org/officeDocument/2006/relationships/font" Target="fonts/Cabin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erriweatherSans-boldItalic.fntdata"/><Relationship Id="rId61" Type="http://schemas.openxmlformats.org/officeDocument/2006/relationships/font" Target="fonts/MerriweatherSans-italic.fntdata"/><Relationship Id="rId20" Type="http://schemas.openxmlformats.org/officeDocument/2006/relationships/slide" Target="slides/slide13.xml"/><Relationship Id="rId64" Type="http://schemas.openxmlformats.org/officeDocument/2006/relationships/font" Target="fonts/Economica-bold.fntdata"/><Relationship Id="rId63" Type="http://schemas.openxmlformats.org/officeDocument/2006/relationships/font" Target="fonts/Economica-regular.fntdata"/><Relationship Id="rId22" Type="http://schemas.openxmlformats.org/officeDocument/2006/relationships/slide" Target="slides/slide15.xml"/><Relationship Id="rId66" Type="http://schemas.openxmlformats.org/officeDocument/2006/relationships/font" Target="fonts/Economica-boldItalic.fntdata"/><Relationship Id="rId21" Type="http://schemas.openxmlformats.org/officeDocument/2006/relationships/slide" Target="slides/slide14.xml"/><Relationship Id="rId65" Type="http://schemas.openxmlformats.org/officeDocument/2006/relationships/font" Target="fonts/Economica-italic.fntdata"/><Relationship Id="rId24" Type="http://schemas.openxmlformats.org/officeDocument/2006/relationships/slide" Target="slides/slide17.xml"/><Relationship Id="rId68" Type="http://schemas.openxmlformats.org/officeDocument/2006/relationships/font" Target="fonts/Cabin-bold.fntdata"/><Relationship Id="rId23" Type="http://schemas.openxmlformats.org/officeDocument/2006/relationships/slide" Target="slides/slide16.xml"/><Relationship Id="rId67" Type="http://schemas.openxmlformats.org/officeDocument/2006/relationships/font" Target="fonts/Cabin-regular.fntdata"/><Relationship Id="rId60" Type="http://schemas.openxmlformats.org/officeDocument/2006/relationships/font" Target="fonts/MerriweatherSa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Cabin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3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6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5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8.xml"/><Relationship Id="rId59" Type="http://schemas.openxmlformats.org/officeDocument/2006/relationships/font" Target="fonts/MerriweatherSans-regular.fntdata"/><Relationship Id="rId14" Type="http://schemas.openxmlformats.org/officeDocument/2006/relationships/slide" Target="slides/slide7.xml"/><Relationship Id="rId58" Type="http://schemas.openxmlformats.org/officeDocument/2006/relationships/font" Target="fonts/Belleza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8413a3ce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58413a3ce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8413a3ce_0_2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58413a3ce_0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8413a3ce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58413a3ce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58413a3ce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58413a3ce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58413a3ce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358413a3ce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8413a3ce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58413a3ce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58413a3ce_0_2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358413a3ce_0_2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8413a3ce_0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58413a3ce_0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58413a3ce_0_3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58413a3ce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58413a3ce_0_6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358413a3ce_0_6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8413a3ce_0_6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358413a3ce_0_6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58413a3ce_0_3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358413a3ce_0_3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58413a3ce_0_3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358413a3ce_0_3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8413a3ce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358413a3ce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58413a3ce_0_4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358413a3ce_0_4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58413a3ce_0_4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358413a3ce_0_4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58413a3ce_0_8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58413a3c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58413a3ce_0_80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58413a3ce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18" name="Google Shape;10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10" u="none" cap="none" strike="noStrik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7" name="Google Shape;10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of data is a key need in this field, IGV currently has all the necessary features to allow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Desktop app – you run on your computer – not through a Web browser (like UCSC genome browser)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Viewer – not computational tool</a:t>
            </a:r>
            <a:endParaRPr/>
          </a:p>
          <a:p>
            <a:pPr indent="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Supports any type of data that can be mapped to the genome.</a:t>
            </a:r>
            <a:endParaRPr/>
          </a:p>
          <a:p>
            <a:pPr indent="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who works with what type of data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49" name="Google Shape;104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10" u="none" cap="none" strike="noStrik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60" name="Google Shape;106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10" u="none" cap="none" strike="noStrik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85800" y="33528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81000" y="1219200"/>
            <a:ext cx="4114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648200" y="1219200"/>
            <a:ext cx="4114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381000" y="1219200"/>
            <a:ext cx="41148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2" type="body"/>
          </p:nvPr>
        </p:nvSpPr>
        <p:spPr>
          <a:xfrm>
            <a:off x="381000" y="1858962"/>
            <a:ext cx="41148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3" type="body"/>
          </p:nvPr>
        </p:nvSpPr>
        <p:spPr>
          <a:xfrm>
            <a:off x="4651376" y="1219200"/>
            <a:ext cx="41148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4" type="body"/>
          </p:nvPr>
        </p:nvSpPr>
        <p:spPr>
          <a:xfrm>
            <a:off x="4648201" y="1858962"/>
            <a:ext cx="41148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302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302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81000" y="1219200"/>
            <a:ext cx="5638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2" type="body"/>
          </p:nvPr>
        </p:nvSpPr>
        <p:spPr>
          <a:xfrm>
            <a:off x="6172200" y="1219200"/>
            <a:ext cx="2590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3124200" y="1219200"/>
            <a:ext cx="5638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381000" y="1219200"/>
            <a:ext cx="2590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81000" y="1219200"/>
            <a:ext cx="4114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381000" y="37338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3" type="body"/>
          </p:nvPr>
        </p:nvSpPr>
        <p:spPr>
          <a:xfrm>
            <a:off x="4648200" y="1219200"/>
            <a:ext cx="4114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648200" y="1219200"/>
            <a:ext cx="4114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4648200" y="3810000"/>
            <a:ext cx="4114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3" type="body"/>
          </p:nvPr>
        </p:nvSpPr>
        <p:spPr>
          <a:xfrm>
            <a:off x="381000" y="1219200"/>
            <a:ext cx="4114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7"/>
          <p:cNvCxnSpPr/>
          <p:nvPr/>
        </p:nvCxnSpPr>
        <p:spPr>
          <a:xfrm>
            <a:off x="381000" y="990600"/>
            <a:ext cx="8382000" cy="1588"/>
          </a:xfrm>
          <a:prstGeom prst="straightConnector1">
            <a:avLst/>
          </a:prstGeom>
          <a:noFill/>
          <a:ln cap="flat" cmpd="sng" w="22225">
            <a:solidFill>
              <a:srgbClr val="00337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81000" y="1219200"/>
            <a:ext cx="4114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4648200" y="1219200"/>
            <a:ext cx="4114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381000" y="3733800"/>
            <a:ext cx="83820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7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81000" y="1219200"/>
            <a:ext cx="2667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3200400" y="1219200"/>
            <a:ext cx="27432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3" type="body"/>
          </p:nvPr>
        </p:nvSpPr>
        <p:spPr>
          <a:xfrm>
            <a:off x="6096000" y="1219200"/>
            <a:ext cx="2667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2" name="Google Shape;122;p18"/>
          <p:cNvCxnSpPr/>
          <p:nvPr/>
        </p:nvCxnSpPr>
        <p:spPr>
          <a:xfrm>
            <a:off x="381000" y="838200"/>
            <a:ext cx="8382000" cy="1588"/>
          </a:xfrm>
          <a:prstGeom prst="straightConnector1">
            <a:avLst/>
          </a:prstGeom>
          <a:noFill/>
          <a:ln cap="flat" cmpd="sng" w="28575">
            <a:solidFill>
              <a:srgbClr val="00337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Custom Layout">
  <p:cSld name="8_Custom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81000" y="1219200"/>
            <a:ext cx="4114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2" type="body"/>
          </p:nvPr>
        </p:nvSpPr>
        <p:spPr>
          <a:xfrm>
            <a:off x="4648200" y="1219200"/>
            <a:ext cx="4114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3" type="body"/>
          </p:nvPr>
        </p:nvSpPr>
        <p:spPr>
          <a:xfrm>
            <a:off x="381000" y="3810000"/>
            <a:ext cx="4114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4" type="body"/>
          </p:nvPr>
        </p:nvSpPr>
        <p:spPr>
          <a:xfrm>
            <a:off x="4648200" y="3810000"/>
            <a:ext cx="4114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2" name="Google Shape;132;p19"/>
          <p:cNvCxnSpPr/>
          <p:nvPr/>
        </p:nvCxnSpPr>
        <p:spPr>
          <a:xfrm>
            <a:off x="381000" y="838200"/>
            <a:ext cx="8382000" cy="1588"/>
          </a:xfrm>
          <a:prstGeom prst="straightConnector1">
            <a:avLst/>
          </a:prstGeom>
          <a:noFill/>
          <a:ln cap="flat" cmpd="sng" w="28575">
            <a:solidFill>
              <a:srgbClr val="00337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81000" y="1219200"/>
            <a:ext cx="3084513" cy="76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575050" y="1219200"/>
            <a:ext cx="518795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381000" y="1981200"/>
            <a:ext cx="3084513" cy="426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0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81000" y="4800600"/>
            <a:ext cx="8382000" cy="56673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2" name="Google Shape;142;p21"/>
          <p:cNvSpPr/>
          <p:nvPr>
            <p:ph idx="2" type="pic"/>
          </p:nvPr>
        </p:nvSpPr>
        <p:spPr>
          <a:xfrm>
            <a:off x="381000" y="1219200"/>
            <a:ext cx="8382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81000" y="5367338"/>
            <a:ext cx="8382000" cy="881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1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Custom Layout">
  <p:cSld name="9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81000" y="1219200"/>
            <a:ext cx="2438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2" type="body"/>
          </p:nvPr>
        </p:nvSpPr>
        <p:spPr>
          <a:xfrm>
            <a:off x="381000" y="3810000"/>
            <a:ext cx="2438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3" type="body"/>
          </p:nvPr>
        </p:nvSpPr>
        <p:spPr>
          <a:xfrm>
            <a:off x="6324600" y="1219200"/>
            <a:ext cx="2438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4" type="body"/>
          </p:nvPr>
        </p:nvSpPr>
        <p:spPr>
          <a:xfrm>
            <a:off x="6324600" y="3810000"/>
            <a:ext cx="2438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5" type="body"/>
          </p:nvPr>
        </p:nvSpPr>
        <p:spPr>
          <a:xfrm>
            <a:off x="2971800" y="1219200"/>
            <a:ext cx="32004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2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Custom Layout">
  <p:cSld name="10_Custom Layou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81000" y="1219200"/>
            <a:ext cx="2438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381000" y="3810000"/>
            <a:ext cx="2438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3" type="body"/>
          </p:nvPr>
        </p:nvSpPr>
        <p:spPr>
          <a:xfrm>
            <a:off x="6324600" y="1219200"/>
            <a:ext cx="2438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4" type="body"/>
          </p:nvPr>
        </p:nvSpPr>
        <p:spPr>
          <a:xfrm>
            <a:off x="6324600" y="3810000"/>
            <a:ext cx="2438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5" type="body"/>
          </p:nvPr>
        </p:nvSpPr>
        <p:spPr>
          <a:xfrm>
            <a:off x="2971800" y="1752600"/>
            <a:ext cx="3200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6" type="body"/>
          </p:nvPr>
        </p:nvSpPr>
        <p:spPr>
          <a:xfrm>
            <a:off x="2971800" y="1219200"/>
            <a:ext cx="320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3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 rot="5400000">
            <a:off x="6057900" y="3771900"/>
            <a:ext cx="51054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 rot="5400000">
            <a:off x="1066800" y="-152400"/>
            <a:ext cx="6324600" cy="7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11" type="ftr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4"/>
          <p:cNvSpPr txBox="1"/>
          <p:nvPr>
            <p:ph idx="10" type="dt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 rot="5400000">
            <a:off x="4076700" y="2857500"/>
            <a:ext cx="6324600" cy="12192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 rot="5400000">
            <a:off x="381000" y="533400"/>
            <a:ext cx="63246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1" type="ftr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5"/>
          <p:cNvSpPr txBox="1"/>
          <p:nvPr>
            <p:ph idx="10" type="dt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2 Column">
  <p:cSld name="Title &amp; Bullets - 2 Colum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892969" y="1946672"/>
            <a:ext cx="7358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 copy">
  <p:cSld name="Title &amp; Subtitle cop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- Blank">
  <p:cSld name="Default - 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 rotWithShape="1">
          <a:blip r:embed="rId2">
            <a:alphaModFix/>
          </a:blip>
          <a:srcRect b="0" l="38643" r="50441" t="0"/>
          <a:stretch/>
        </p:blipFill>
        <p:spPr>
          <a:xfrm>
            <a:off x="0" y="0"/>
            <a:ext cx="991200" cy="68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446291" y="6477793"/>
            <a:ext cx="240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550" lIns="24550" spcFirstLastPara="1" rIns="24550" wrap="square" tIns="24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81000" y="12192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 2">
  <p:cSld name="Title &amp; Bullets copy 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0" y="0"/>
            <a:ext cx="9162000" cy="732300"/>
          </a:xfrm>
          <a:prstGeom prst="rect">
            <a:avLst/>
          </a:prstGeom>
          <a:solidFill>
            <a:srgbClr val="004100">
              <a:alpha val="80000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p32"/>
          <p:cNvSpPr/>
          <p:nvPr/>
        </p:nvSpPr>
        <p:spPr>
          <a:xfrm>
            <a:off x="0" y="750094"/>
            <a:ext cx="9153000" cy="53700"/>
          </a:xfrm>
          <a:prstGeom prst="rect">
            <a:avLst/>
          </a:prstGeom>
          <a:solidFill>
            <a:srgbClr val="004100">
              <a:alpha val="80000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0" y="6688336"/>
            <a:ext cx="9153000" cy="169500"/>
          </a:xfrm>
          <a:prstGeom prst="rect">
            <a:avLst/>
          </a:prstGeom>
          <a:solidFill>
            <a:srgbClr val="004100">
              <a:alpha val="80000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116086" y="0"/>
            <a:ext cx="73581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elleza"/>
              <a:buNone/>
              <a:defRPr b="0" i="0" sz="4100" u="none" cap="none" strike="noStrik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892969" y="1946672"/>
            <a:ext cx="7358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746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8859628" y="6670477"/>
            <a:ext cx="274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892969" y="1946672"/>
            <a:ext cx="7358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5207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892969" y="892969"/>
            <a:ext cx="7358100" cy="50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892969" y="2089547"/>
            <a:ext cx="7358100" cy="26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>
            <p:ph idx="2" type="pic"/>
          </p:nvPr>
        </p:nvSpPr>
        <p:spPr>
          <a:xfrm>
            <a:off x="1714500" y="1151930"/>
            <a:ext cx="57150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type="title"/>
          </p:nvPr>
        </p:nvSpPr>
        <p:spPr>
          <a:xfrm>
            <a:off x="892969" y="5179219"/>
            <a:ext cx="73581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8" name="Google Shape;228;p38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 Reflection">
  <p:cSld name="Photo - Horizontal Reflec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>
            <p:ph idx="2" type="pic"/>
          </p:nvPr>
        </p:nvSpPr>
        <p:spPr>
          <a:xfrm>
            <a:off x="1714500" y="1151930"/>
            <a:ext cx="5715000" cy="32055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58925" lIns="58925" spcFirstLastPara="1" rIns="58925" wrap="square" tIns="58925"/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1" name="Google Shape;231;p39"/>
          <p:cNvSpPr txBox="1"/>
          <p:nvPr>
            <p:ph type="title"/>
          </p:nvPr>
        </p:nvSpPr>
        <p:spPr>
          <a:xfrm>
            <a:off x="892969" y="5179219"/>
            <a:ext cx="73581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/>
          <p:nvPr>
            <p:ph idx="2" type="pic"/>
          </p:nvPr>
        </p:nvSpPr>
        <p:spPr>
          <a:xfrm>
            <a:off x="5009555" y="1384102"/>
            <a:ext cx="2964600" cy="3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Google Shape;235;p40"/>
          <p:cNvSpPr txBox="1"/>
          <p:nvPr>
            <p:ph type="title"/>
          </p:nvPr>
        </p:nvSpPr>
        <p:spPr>
          <a:xfrm>
            <a:off x="446484" y="991195"/>
            <a:ext cx="41256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446484" y="3366492"/>
            <a:ext cx="41256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 Reflection">
  <p:cSld name="Photo - Vertical Reflec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/>
          <p:nvPr>
            <p:ph idx="2" type="pic"/>
          </p:nvPr>
        </p:nvSpPr>
        <p:spPr>
          <a:xfrm>
            <a:off x="5009555" y="1384102"/>
            <a:ext cx="2964600" cy="3956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58925" lIns="58925" spcFirstLastPara="1" rIns="58925" wrap="square" tIns="58925"/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type="title"/>
          </p:nvPr>
        </p:nvSpPr>
        <p:spPr>
          <a:xfrm>
            <a:off x="446484" y="991195"/>
            <a:ext cx="41256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446484" y="3366492"/>
            <a:ext cx="41256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/>
          <p:nvPr>
            <p:ph idx="2" type="pic"/>
          </p:nvPr>
        </p:nvSpPr>
        <p:spPr>
          <a:xfrm>
            <a:off x="5045273" y="2027039"/>
            <a:ext cx="28842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892969" y="1946672"/>
            <a:ext cx="3545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Left">
  <p:cSld name="Title &amp; Bullets - Lef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892969" y="1946672"/>
            <a:ext cx="3545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Right">
  <p:cSld name="Title &amp; Bullets - Righ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464969" y="1946672"/>
            <a:ext cx="2786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>
  <p:cSld name="Title &amp; Bullets cop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116086" y="0"/>
            <a:ext cx="73581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elleza"/>
              <a:buNone/>
              <a:defRPr b="0" i="0" sz="4100" u="none" cap="none" strike="noStrik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892969" y="1946672"/>
            <a:ext cx="7358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746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859628" y="6670477"/>
            <a:ext cx="274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62" name="Google Shape;262;p46"/>
          <p:cNvSpPr txBox="1"/>
          <p:nvPr>
            <p:ph idx="1" type="body"/>
          </p:nvPr>
        </p:nvSpPr>
        <p:spPr>
          <a:xfrm>
            <a:off x="892969" y="1946672"/>
            <a:ext cx="7358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5207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2 Column">
  <p:cSld name="Title &amp; Bullets - 2 Column 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892969" y="1946672"/>
            <a:ext cx="7358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7" name="Google Shape;267;p47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 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/>
          <p:nvPr>
            <p:ph idx="1" type="body"/>
          </p:nvPr>
        </p:nvSpPr>
        <p:spPr>
          <a:xfrm>
            <a:off x="892969" y="892969"/>
            <a:ext cx="7358100" cy="50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 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73" name="Google Shape;273;p49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 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892969" y="2089547"/>
            <a:ext cx="7358100" cy="26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76" name="Google Shape;276;p50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 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/>
          <p:nvPr>
            <p:ph idx="2" type="pic"/>
          </p:nvPr>
        </p:nvSpPr>
        <p:spPr>
          <a:xfrm>
            <a:off x="1714500" y="1151930"/>
            <a:ext cx="57150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9" name="Google Shape;279;p51"/>
          <p:cNvSpPr txBox="1"/>
          <p:nvPr>
            <p:ph type="title"/>
          </p:nvPr>
        </p:nvSpPr>
        <p:spPr>
          <a:xfrm>
            <a:off x="892969" y="5179219"/>
            <a:ext cx="73581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0" name="Google Shape;280;p51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 1">
  <p:cSld name="Title &amp; Bullets copy 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2"/>
          <p:cNvSpPr txBox="1"/>
          <p:nvPr>
            <p:ph type="title"/>
          </p:nvPr>
        </p:nvSpPr>
        <p:spPr>
          <a:xfrm>
            <a:off x="116086" y="0"/>
            <a:ext cx="73581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elleza"/>
              <a:buNone/>
              <a:defRPr b="0" i="0" sz="4100" u="none" cap="none" strike="noStrik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3" name="Google Shape;283;p52"/>
          <p:cNvSpPr txBox="1"/>
          <p:nvPr>
            <p:ph idx="12" type="sldNum"/>
          </p:nvPr>
        </p:nvSpPr>
        <p:spPr>
          <a:xfrm>
            <a:off x="8859628" y="6670477"/>
            <a:ext cx="274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/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1" name="Google Shape;291;p54"/>
          <p:cNvSpPr txBox="1"/>
          <p:nvPr>
            <p:ph idx="1" type="subTitle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92" name="Google Shape;292;p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/>
          <p:nvPr/>
        </p:nvSpPr>
        <p:spPr>
          <a:xfrm flipH="1">
            <a:off x="7595938" y="613633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5" name="Google Shape;295;p55"/>
          <p:cNvSpPr/>
          <p:nvPr/>
        </p:nvSpPr>
        <p:spPr>
          <a:xfrm flipH="1" rot="10800000">
            <a:off x="466425" y="4744471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6" name="Google Shape;296;p55"/>
          <p:cNvSpPr txBox="1"/>
          <p:nvPr>
            <p:ph type="title"/>
          </p:nvPr>
        </p:nvSpPr>
        <p:spPr>
          <a:xfrm>
            <a:off x="773700" y="2408600"/>
            <a:ext cx="7596600" cy="20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6"/>
          <p:cNvSpPr txBox="1"/>
          <p:nvPr>
            <p:ph type="title"/>
          </p:nvPr>
        </p:nvSpPr>
        <p:spPr>
          <a:xfrm>
            <a:off x="311700" y="116433"/>
            <a:ext cx="8520600" cy="110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56"/>
          <p:cNvSpPr txBox="1"/>
          <p:nvPr>
            <p:ph idx="1" type="body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7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5" name="Google Shape;305;p57"/>
          <p:cNvSpPr txBox="1"/>
          <p:nvPr>
            <p:ph idx="1" type="body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6" name="Google Shape;306;p57"/>
          <p:cNvSpPr txBox="1"/>
          <p:nvPr>
            <p:ph idx="2" type="body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" name="Google Shape;307;p5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3" name="Google Shape;313;p59"/>
          <p:cNvSpPr txBox="1"/>
          <p:nvPr>
            <p:ph idx="1" type="body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0"/>
          <p:cNvSpPr txBox="1"/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8" name="Google Shape;318;p6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6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61"/>
          <p:cNvSpPr txBox="1"/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3" name="Google Shape;323;p61"/>
          <p:cNvSpPr txBox="1"/>
          <p:nvPr>
            <p:ph idx="1" type="subTitle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324" name="Google Shape;324;p6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2"/>
          <p:cNvSpPr txBox="1"/>
          <p:nvPr>
            <p:ph idx="1" type="body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328" name="Google Shape;328;p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0" y="13106400"/>
            <a:ext cx="18288001" cy="609600"/>
          </a:xfrm>
          <a:prstGeom prst="rect">
            <a:avLst/>
          </a:prstGeom>
          <a:solidFill>
            <a:srgbClr val="DFDF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broadlogo" id="28" name="Google Shape;2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60963" y="13258800"/>
            <a:ext cx="350837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 txBox="1"/>
          <p:nvPr/>
        </p:nvSpPr>
        <p:spPr>
          <a:xfrm>
            <a:off x="13784263" y="13273088"/>
            <a:ext cx="3970337" cy="350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Broad Institute of MIT and Harvard</a:t>
            </a:r>
            <a:endParaRPr/>
          </a:p>
        </p:txBody>
      </p:sp>
      <p:sp>
        <p:nvSpPr>
          <p:cNvPr id="30" name="Google Shape;30;p7"/>
          <p:cNvSpPr/>
          <p:nvPr/>
        </p:nvSpPr>
        <p:spPr>
          <a:xfrm>
            <a:off x="152400" y="13258800"/>
            <a:ext cx="18288001" cy="609600"/>
          </a:xfrm>
          <a:prstGeom prst="rect">
            <a:avLst/>
          </a:prstGeom>
          <a:solidFill>
            <a:srgbClr val="DFDF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broadlogo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13363" y="13411200"/>
            <a:ext cx="350837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/>
        </p:nvSpPr>
        <p:spPr>
          <a:xfrm>
            <a:off x="13936663" y="13425488"/>
            <a:ext cx="3970337" cy="350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Broad Institute of MIT and Harvard</a:t>
            </a: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304800" y="13411200"/>
            <a:ext cx="18288001" cy="609600"/>
          </a:xfrm>
          <a:prstGeom prst="rect">
            <a:avLst/>
          </a:prstGeom>
          <a:solidFill>
            <a:srgbClr val="DFDF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broadlogo"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165763" y="13563600"/>
            <a:ext cx="350837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/>
        </p:nvSpPr>
        <p:spPr>
          <a:xfrm>
            <a:off x="14089063" y="13577888"/>
            <a:ext cx="3970337" cy="350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Broad Institute of MIT and Harvard</a:t>
            </a:r>
            <a:endParaRPr/>
          </a:p>
        </p:txBody>
      </p:sp>
      <p:cxnSp>
        <p:nvCxnSpPr>
          <p:cNvPr id="36" name="Google Shape;36;p7"/>
          <p:cNvCxnSpPr/>
          <p:nvPr/>
        </p:nvCxnSpPr>
        <p:spPr>
          <a:xfrm flipH="1" rot="10800000">
            <a:off x="306388" y="762000"/>
            <a:ext cx="7237412" cy="1588"/>
          </a:xfrm>
          <a:prstGeom prst="straightConnector1">
            <a:avLst/>
          </a:prstGeom>
          <a:noFill/>
          <a:ln cap="flat" cmpd="sng" w="19050">
            <a:solidFill>
              <a:srgbClr val="34697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104775"/>
            <a:ext cx="14287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200" y="6400800"/>
            <a:ext cx="1295400" cy="32543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title"/>
          </p:nvPr>
        </p:nvSpPr>
        <p:spPr>
          <a:xfrm>
            <a:off x="304800" y="106362"/>
            <a:ext cx="7162800" cy="655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3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3"/>
          <p:cNvSpPr txBox="1"/>
          <p:nvPr>
            <p:ph hasCustomPrompt="1" type="title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63"/>
          <p:cNvSpPr txBox="1"/>
          <p:nvPr>
            <p:ph idx="1" type="body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6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ctrTitle"/>
          </p:nvPr>
        </p:nvSpPr>
        <p:spPr>
          <a:xfrm>
            <a:off x="685800" y="990600"/>
            <a:ext cx="7772400" cy="4572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85800" y="20574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85800" y="3733800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A6A6A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A6A6A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85800" y="4038600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A6A6A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A6A6A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85800" y="4343400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A6A6A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A6A6A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722313" y="2743200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81000" y="1219200"/>
            <a:ext cx="8382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381000" y="3810000"/>
            <a:ext cx="8382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3810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381000" y="12192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892969" y="892969"/>
            <a:ext cx="7358100" cy="50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892969" y="178594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3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86" name="Google Shape;286;p53"/>
          <p:cNvSpPr txBox="1"/>
          <p:nvPr>
            <p:ph idx="1" type="body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7" name="Google Shape;287;p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8" name="Google Shape;288;p5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6418730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5"/>
          <p:cNvSpPr txBox="1"/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to read mapping and RNA-Seq</a:t>
            </a:r>
            <a:endParaRPr b="0" i="0" sz="22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663" y="1565275"/>
            <a:ext cx="2057400" cy="12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4"/>
          <p:cNvSpPr/>
          <p:nvPr/>
        </p:nvSpPr>
        <p:spPr>
          <a:xfrm>
            <a:off x="6851651" y="1066800"/>
            <a:ext cx="1409700" cy="6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44AA"/>
                </a:solidFill>
                <a:latin typeface="Calibri"/>
                <a:ea typeface="Calibri"/>
                <a:cs typeface="Calibri"/>
                <a:sym typeface="Calibri"/>
              </a:rPr>
              <a:t>Sequenced reads</a:t>
            </a:r>
            <a:endParaRPr/>
          </a:p>
        </p:txBody>
      </p:sp>
      <p:grpSp>
        <p:nvGrpSpPr>
          <p:cNvPr id="439" name="Google Shape;439;p74"/>
          <p:cNvGrpSpPr/>
          <p:nvPr/>
        </p:nvGrpSpPr>
        <p:grpSpPr>
          <a:xfrm>
            <a:off x="6731001" y="1870075"/>
            <a:ext cx="1652587" cy="841375"/>
            <a:chOff x="0" y="0"/>
            <a:chExt cx="1736" cy="883"/>
          </a:xfrm>
        </p:grpSpPr>
        <p:cxnSp>
          <p:nvCxnSpPr>
            <p:cNvPr id="440" name="Google Shape;440;p74"/>
            <p:cNvCxnSpPr/>
            <p:nvPr/>
          </p:nvCxnSpPr>
          <p:spPr>
            <a:xfrm>
              <a:off x="183" y="63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1" name="Google Shape;441;p74"/>
            <p:cNvCxnSpPr/>
            <p:nvPr/>
          </p:nvCxnSpPr>
          <p:spPr>
            <a:xfrm>
              <a:off x="400" y="208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2" name="Google Shape;442;p74"/>
            <p:cNvCxnSpPr/>
            <p:nvPr/>
          </p:nvCxnSpPr>
          <p:spPr>
            <a:xfrm>
              <a:off x="272" y="143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3" name="Google Shape;443;p74"/>
            <p:cNvCxnSpPr/>
            <p:nvPr/>
          </p:nvCxnSpPr>
          <p:spPr>
            <a:xfrm>
              <a:off x="312" y="303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p74"/>
            <p:cNvCxnSpPr/>
            <p:nvPr/>
          </p:nvCxnSpPr>
          <p:spPr>
            <a:xfrm>
              <a:off x="489" y="112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" name="Google Shape;445;p74"/>
            <p:cNvCxnSpPr/>
            <p:nvPr/>
          </p:nvCxnSpPr>
          <p:spPr>
            <a:xfrm>
              <a:off x="560" y="280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6" name="Google Shape;446;p74"/>
            <p:cNvCxnSpPr/>
            <p:nvPr/>
          </p:nvCxnSpPr>
          <p:spPr>
            <a:xfrm>
              <a:off x="137" y="223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" name="Google Shape;447;p74"/>
            <p:cNvCxnSpPr/>
            <p:nvPr/>
          </p:nvCxnSpPr>
          <p:spPr>
            <a:xfrm>
              <a:off x="560" y="32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" name="Google Shape;448;p74"/>
            <p:cNvCxnSpPr/>
            <p:nvPr/>
          </p:nvCxnSpPr>
          <p:spPr>
            <a:xfrm>
              <a:off x="649" y="200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" name="Google Shape;449;p74"/>
            <p:cNvCxnSpPr/>
            <p:nvPr/>
          </p:nvCxnSpPr>
          <p:spPr>
            <a:xfrm>
              <a:off x="752" y="120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" name="Google Shape;450;p74"/>
            <p:cNvCxnSpPr/>
            <p:nvPr/>
          </p:nvCxnSpPr>
          <p:spPr>
            <a:xfrm>
              <a:off x="967" y="423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1" name="Google Shape;451;p74"/>
            <p:cNvCxnSpPr/>
            <p:nvPr/>
          </p:nvCxnSpPr>
          <p:spPr>
            <a:xfrm>
              <a:off x="640" y="392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2" name="Google Shape;452;p74"/>
            <p:cNvCxnSpPr/>
            <p:nvPr/>
          </p:nvCxnSpPr>
          <p:spPr>
            <a:xfrm>
              <a:off x="400" y="400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3" name="Google Shape;453;p74"/>
            <p:cNvCxnSpPr/>
            <p:nvPr/>
          </p:nvCxnSpPr>
          <p:spPr>
            <a:xfrm>
              <a:off x="137" y="368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4" name="Google Shape;454;p74"/>
            <p:cNvCxnSpPr/>
            <p:nvPr/>
          </p:nvCxnSpPr>
          <p:spPr>
            <a:xfrm>
              <a:off x="0" y="297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5" name="Google Shape;455;p74"/>
            <p:cNvCxnSpPr/>
            <p:nvPr/>
          </p:nvCxnSpPr>
          <p:spPr>
            <a:xfrm>
              <a:off x="927" y="32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6" name="Google Shape;456;p74"/>
            <p:cNvCxnSpPr/>
            <p:nvPr/>
          </p:nvCxnSpPr>
          <p:spPr>
            <a:xfrm>
              <a:off x="1144" y="177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7" name="Google Shape;457;p74"/>
            <p:cNvCxnSpPr/>
            <p:nvPr/>
          </p:nvCxnSpPr>
          <p:spPr>
            <a:xfrm>
              <a:off x="1016" y="112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8" name="Google Shape;458;p74"/>
            <p:cNvCxnSpPr/>
            <p:nvPr/>
          </p:nvCxnSpPr>
          <p:spPr>
            <a:xfrm>
              <a:off x="1056" y="272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9" name="Google Shape;459;p74"/>
            <p:cNvCxnSpPr/>
            <p:nvPr/>
          </p:nvCxnSpPr>
          <p:spPr>
            <a:xfrm>
              <a:off x="1232" y="80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" name="Google Shape;460;p74"/>
            <p:cNvCxnSpPr/>
            <p:nvPr/>
          </p:nvCxnSpPr>
          <p:spPr>
            <a:xfrm>
              <a:off x="1304" y="248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" name="Google Shape;461;p74"/>
            <p:cNvCxnSpPr/>
            <p:nvPr/>
          </p:nvCxnSpPr>
          <p:spPr>
            <a:xfrm>
              <a:off x="881" y="192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" name="Google Shape;462;p74"/>
            <p:cNvCxnSpPr/>
            <p:nvPr/>
          </p:nvCxnSpPr>
          <p:spPr>
            <a:xfrm>
              <a:off x="1304" y="0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74"/>
            <p:cNvCxnSpPr/>
            <p:nvPr/>
          </p:nvCxnSpPr>
          <p:spPr>
            <a:xfrm>
              <a:off x="1392" y="168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4" name="Google Shape;464;p74"/>
            <p:cNvCxnSpPr/>
            <p:nvPr/>
          </p:nvCxnSpPr>
          <p:spPr>
            <a:xfrm>
              <a:off x="1496" y="88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5" name="Google Shape;465;p74"/>
            <p:cNvCxnSpPr/>
            <p:nvPr/>
          </p:nvCxnSpPr>
          <p:spPr>
            <a:xfrm>
              <a:off x="1559" y="272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6" name="Google Shape;466;p74"/>
            <p:cNvCxnSpPr/>
            <p:nvPr/>
          </p:nvCxnSpPr>
          <p:spPr>
            <a:xfrm>
              <a:off x="1384" y="360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7" name="Google Shape;467;p74"/>
            <p:cNvCxnSpPr/>
            <p:nvPr/>
          </p:nvCxnSpPr>
          <p:spPr>
            <a:xfrm>
              <a:off x="1144" y="368"/>
              <a:ext cx="177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8" name="Google Shape;468;p74"/>
            <p:cNvCxnSpPr/>
            <p:nvPr/>
          </p:nvCxnSpPr>
          <p:spPr>
            <a:xfrm>
              <a:off x="881" y="337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9" name="Google Shape;469;p74"/>
            <p:cNvCxnSpPr/>
            <p:nvPr/>
          </p:nvCxnSpPr>
          <p:spPr>
            <a:xfrm>
              <a:off x="792" y="263"/>
              <a:ext cx="175" cy="0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0" name="Google Shape;470;p74"/>
            <p:cNvCxnSpPr/>
            <p:nvPr/>
          </p:nvCxnSpPr>
          <p:spPr>
            <a:xfrm>
              <a:off x="240" y="726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74"/>
            <p:cNvCxnSpPr/>
            <p:nvPr/>
          </p:nvCxnSpPr>
          <p:spPr>
            <a:xfrm>
              <a:off x="449" y="470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" name="Google Shape;472;p74"/>
            <p:cNvCxnSpPr/>
            <p:nvPr/>
          </p:nvCxnSpPr>
          <p:spPr>
            <a:xfrm>
              <a:off x="200" y="621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3" name="Google Shape;473;p74"/>
            <p:cNvCxnSpPr/>
            <p:nvPr/>
          </p:nvCxnSpPr>
          <p:spPr>
            <a:xfrm>
              <a:off x="375" y="558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4" name="Google Shape;474;p74"/>
            <p:cNvCxnSpPr/>
            <p:nvPr/>
          </p:nvCxnSpPr>
          <p:spPr>
            <a:xfrm>
              <a:off x="649" y="870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5" name="Google Shape;475;p74"/>
            <p:cNvCxnSpPr/>
            <p:nvPr/>
          </p:nvCxnSpPr>
          <p:spPr>
            <a:xfrm>
              <a:off x="320" y="838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6" name="Google Shape;476;p74"/>
            <p:cNvCxnSpPr/>
            <p:nvPr/>
          </p:nvCxnSpPr>
          <p:spPr>
            <a:xfrm>
              <a:off x="720" y="478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7" name="Google Shape;477;p74"/>
            <p:cNvCxnSpPr/>
            <p:nvPr/>
          </p:nvCxnSpPr>
          <p:spPr>
            <a:xfrm>
              <a:off x="640" y="558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8" name="Google Shape;478;p74"/>
            <p:cNvCxnSpPr/>
            <p:nvPr/>
          </p:nvCxnSpPr>
          <p:spPr>
            <a:xfrm>
              <a:off x="735" y="718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9" name="Google Shape;479;p74"/>
            <p:cNvCxnSpPr/>
            <p:nvPr/>
          </p:nvCxnSpPr>
          <p:spPr>
            <a:xfrm>
              <a:off x="560" y="638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0" name="Google Shape;480;p74"/>
            <p:cNvCxnSpPr/>
            <p:nvPr/>
          </p:nvCxnSpPr>
          <p:spPr>
            <a:xfrm>
              <a:off x="560" y="781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1" name="Google Shape;481;p74"/>
            <p:cNvCxnSpPr/>
            <p:nvPr/>
          </p:nvCxnSpPr>
          <p:spPr>
            <a:xfrm>
              <a:off x="472" y="710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2" name="Google Shape;482;p74"/>
            <p:cNvCxnSpPr/>
            <p:nvPr/>
          </p:nvCxnSpPr>
          <p:spPr>
            <a:xfrm>
              <a:off x="1496" y="585"/>
              <a:ext cx="175" cy="2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" name="Google Shape;483;p74"/>
            <p:cNvCxnSpPr/>
            <p:nvPr/>
          </p:nvCxnSpPr>
          <p:spPr>
            <a:xfrm>
              <a:off x="961" y="880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" name="Google Shape;484;p74"/>
            <p:cNvCxnSpPr/>
            <p:nvPr/>
          </p:nvCxnSpPr>
          <p:spPr>
            <a:xfrm>
              <a:off x="855" y="591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5" name="Google Shape;485;p74"/>
            <p:cNvCxnSpPr/>
            <p:nvPr/>
          </p:nvCxnSpPr>
          <p:spPr>
            <a:xfrm>
              <a:off x="961" y="511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6" name="Google Shape;486;p74"/>
            <p:cNvCxnSpPr/>
            <p:nvPr/>
          </p:nvCxnSpPr>
          <p:spPr>
            <a:xfrm>
              <a:off x="1176" y="816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7" name="Google Shape;487;p74"/>
            <p:cNvCxnSpPr/>
            <p:nvPr/>
          </p:nvCxnSpPr>
          <p:spPr>
            <a:xfrm>
              <a:off x="849" y="785"/>
              <a:ext cx="173" cy="2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74"/>
            <p:cNvCxnSpPr/>
            <p:nvPr/>
          </p:nvCxnSpPr>
          <p:spPr>
            <a:xfrm>
              <a:off x="1441" y="465"/>
              <a:ext cx="173" cy="2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9" name="Google Shape;489;p74"/>
            <p:cNvCxnSpPr/>
            <p:nvPr/>
          </p:nvCxnSpPr>
          <p:spPr>
            <a:xfrm>
              <a:off x="1224" y="505"/>
              <a:ext cx="175" cy="2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0" name="Google Shape;490;p74"/>
            <p:cNvCxnSpPr/>
            <p:nvPr/>
          </p:nvCxnSpPr>
          <p:spPr>
            <a:xfrm>
              <a:off x="1264" y="665"/>
              <a:ext cx="175" cy="2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74"/>
            <p:cNvCxnSpPr/>
            <p:nvPr/>
          </p:nvCxnSpPr>
          <p:spPr>
            <a:xfrm>
              <a:off x="1087" y="585"/>
              <a:ext cx="175" cy="2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74"/>
            <p:cNvCxnSpPr/>
            <p:nvPr/>
          </p:nvCxnSpPr>
          <p:spPr>
            <a:xfrm>
              <a:off x="1087" y="728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74"/>
            <p:cNvCxnSpPr/>
            <p:nvPr/>
          </p:nvCxnSpPr>
          <p:spPr>
            <a:xfrm>
              <a:off x="1001" y="656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74"/>
            <p:cNvCxnSpPr/>
            <p:nvPr/>
          </p:nvCxnSpPr>
          <p:spPr>
            <a:xfrm>
              <a:off x="183" y="480"/>
              <a:ext cx="175" cy="3"/>
            </a:xfrm>
            <a:prstGeom prst="straightConnector1">
              <a:avLst/>
            </a:prstGeom>
            <a:noFill/>
            <a:ln cap="flat" cmpd="sng" w="76200">
              <a:solidFill>
                <a:srgbClr val="3344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5" name="Google Shape;495;p74"/>
          <p:cNvSpPr/>
          <p:nvPr/>
        </p:nvSpPr>
        <p:spPr>
          <a:xfrm>
            <a:off x="771526" y="1470025"/>
            <a:ext cx="579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/>
          </a:p>
        </p:txBody>
      </p:sp>
      <p:sp>
        <p:nvSpPr>
          <p:cNvPr id="496" name="Google Shape;496;p74"/>
          <p:cNvSpPr/>
          <p:nvPr/>
        </p:nvSpPr>
        <p:spPr>
          <a:xfrm>
            <a:off x="1708151" y="2128837"/>
            <a:ext cx="488950" cy="260350"/>
          </a:xfrm>
          <a:prstGeom prst="rightArrow">
            <a:avLst>
              <a:gd fmla="val 47444" name="adj1"/>
              <a:gd fmla="val 100985" name="adj2"/>
            </a:avLst>
          </a:prstGeom>
          <a:solidFill>
            <a:srgbClr val="3344AA">
              <a:alpha val="81568"/>
            </a:srgbClr>
          </a:solidFill>
          <a:ln cap="flat" cmpd="sng" w="254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4"/>
          <p:cNvSpPr/>
          <p:nvPr/>
        </p:nvSpPr>
        <p:spPr>
          <a:xfrm>
            <a:off x="6265863" y="2128837"/>
            <a:ext cx="487363" cy="260350"/>
          </a:xfrm>
          <a:prstGeom prst="rightArrow">
            <a:avLst>
              <a:gd fmla="val 47444" name="adj1"/>
              <a:gd fmla="val 100985" name="adj2"/>
            </a:avLst>
          </a:prstGeom>
          <a:solidFill>
            <a:srgbClr val="3344AA">
              <a:alpha val="81568"/>
            </a:srgbClr>
          </a:solidFill>
          <a:ln cap="flat" cmpd="sng" w="254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4338" y="1333500"/>
            <a:ext cx="2301875" cy="1957387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4"/>
          <p:cNvSpPr/>
          <p:nvPr/>
        </p:nvSpPr>
        <p:spPr>
          <a:xfrm>
            <a:off x="4652284" y="1120775"/>
            <a:ext cx="1409322" cy="34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sequencer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74"/>
          <p:cNvSpPr/>
          <p:nvPr/>
        </p:nvSpPr>
        <p:spPr>
          <a:xfrm>
            <a:off x="3949701" y="2152650"/>
            <a:ext cx="487362" cy="258762"/>
          </a:xfrm>
          <a:prstGeom prst="rightArrow">
            <a:avLst>
              <a:gd fmla="val 47444" name="adj1"/>
              <a:gd fmla="val 100985" name="adj2"/>
            </a:avLst>
          </a:prstGeom>
          <a:solidFill>
            <a:srgbClr val="3344AA">
              <a:alpha val="81568"/>
            </a:srgbClr>
          </a:solidFill>
          <a:ln cap="flat" cmpd="sng" w="254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894" y="1817855"/>
            <a:ext cx="1164111" cy="82496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4"/>
          <p:cNvSpPr/>
          <p:nvPr/>
        </p:nvSpPr>
        <p:spPr>
          <a:xfrm>
            <a:off x="2667000" y="2133239"/>
            <a:ext cx="709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cDNA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4"/>
          <p:cNvSpPr/>
          <p:nvPr/>
        </p:nvSpPr>
        <p:spPr>
          <a:xfrm>
            <a:off x="3871912" y="5561012"/>
            <a:ext cx="1554163" cy="571500"/>
          </a:xfrm>
          <a:custGeom>
            <a:rect b="b" l="l" r="r" t="t"/>
            <a:pathLst>
              <a:path extrusionOk="0" h="18451" w="21600">
                <a:moveTo>
                  <a:pt x="0" y="18451"/>
                </a:moveTo>
                <a:cubicBezTo>
                  <a:pt x="0" y="18451"/>
                  <a:pt x="2225" y="5745"/>
                  <a:pt x="5192" y="8286"/>
                </a:cubicBezTo>
                <a:cubicBezTo>
                  <a:pt x="8159" y="10827"/>
                  <a:pt x="7418" y="-3149"/>
                  <a:pt x="11868" y="663"/>
                </a:cubicBezTo>
                <a:cubicBezTo>
                  <a:pt x="16319" y="4475"/>
                  <a:pt x="21600" y="18451"/>
                  <a:pt x="21600" y="18451"/>
                </a:cubicBezTo>
              </a:path>
            </a:pathLst>
          </a:custGeom>
          <a:solidFill>
            <a:schemeClr val="accent1"/>
          </a:solidFill>
          <a:ln cap="flat" cmpd="sng" w="25400">
            <a:solidFill>
              <a:srgbClr val="3344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74"/>
          <p:cNvSpPr/>
          <p:nvPr/>
        </p:nvSpPr>
        <p:spPr>
          <a:xfrm>
            <a:off x="5889625" y="5703887"/>
            <a:ext cx="1081087" cy="420688"/>
          </a:xfrm>
          <a:custGeom>
            <a:rect b="b" l="l" r="r" t="t"/>
            <a:pathLst>
              <a:path extrusionOk="0" h="16987" w="21600">
                <a:moveTo>
                  <a:pt x="0" y="16987"/>
                </a:moveTo>
                <a:cubicBezTo>
                  <a:pt x="0" y="16987"/>
                  <a:pt x="332" y="10341"/>
                  <a:pt x="3655" y="8679"/>
                </a:cubicBezTo>
                <a:cubicBezTo>
                  <a:pt x="6978" y="7018"/>
                  <a:pt x="7311" y="-4613"/>
                  <a:pt x="9969" y="2033"/>
                </a:cubicBezTo>
                <a:cubicBezTo>
                  <a:pt x="12628" y="8679"/>
                  <a:pt x="13625" y="3695"/>
                  <a:pt x="15618" y="3695"/>
                </a:cubicBezTo>
                <a:cubicBezTo>
                  <a:pt x="17612" y="3695"/>
                  <a:pt x="21600" y="16987"/>
                  <a:pt x="21600" y="16987"/>
                </a:cubicBezTo>
              </a:path>
            </a:pathLst>
          </a:custGeom>
          <a:solidFill>
            <a:schemeClr val="accent1"/>
          </a:solidFill>
          <a:ln cap="flat" cmpd="sng" w="25400">
            <a:solidFill>
              <a:srgbClr val="3344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4"/>
          <p:cNvSpPr/>
          <p:nvPr/>
        </p:nvSpPr>
        <p:spPr>
          <a:xfrm>
            <a:off x="2058987" y="5332412"/>
            <a:ext cx="1349375" cy="800100"/>
          </a:xfrm>
          <a:custGeom>
            <a:rect b="b" l="l" r="r" t="t"/>
            <a:pathLst>
              <a:path extrusionOk="0" h="19791" w="21600">
                <a:moveTo>
                  <a:pt x="0" y="19791"/>
                </a:moveTo>
                <a:cubicBezTo>
                  <a:pt x="0" y="19791"/>
                  <a:pt x="1891" y="4380"/>
                  <a:pt x="2600" y="4380"/>
                </a:cubicBezTo>
                <a:cubicBezTo>
                  <a:pt x="3310" y="4380"/>
                  <a:pt x="4533" y="-1809"/>
                  <a:pt x="6619" y="527"/>
                </a:cubicBezTo>
                <a:cubicBezTo>
                  <a:pt x="8952" y="3139"/>
                  <a:pt x="7113" y="-1631"/>
                  <a:pt x="10585" y="2565"/>
                </a:cubicBezTo>
                <a:cubicBezTo>
                  <a:pt x="13875" y="6540"/>
                  <a:pt x="15505" y="3890"/>
                  <a:pt x="16450" y="3890"/>
                </a:cubicBezTo>
                <a:cubicBezTo>
                  <a:pt x="17396" y="3890"/>
                  <a:pt x="21600" y="19791"/>
                  <a:pt x="21600" y="19791"/>
                </a:cubicBezTo>
              </a:path>
            </a:pathLst>
          </a:custGeom>
          <a:solidFill>
            <a:schemeClr val="accent1"/>
          </a:solidFill>
          <a:ln cap="flat" cmpd="sng" w="25400">
            <a:solidFill>
              <a:srgbClr val="3344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4"/>
          <p:cNvSpPr/>
          <p:nvPr/>
        </p:nvSpPr>
        <p:spPr>
          <a:xfrm>
            <a:off x="1898650" y="6151562"/>
            <a:ext cx="5214937" cy="142875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4"/>
          <p:cNvSpPr/>
          <p:nvPr/>
        </p:nvSpPr>
        <p:spPr>
          <a:xfrm>
            <a:off x="1371600" y="6240462"/>
            <a:ext cx="1036637" cy="312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endParaRPr/>
          </a:p>
        </p:txBody>
      </p:sp>
      <p:sp>
        <p:nvSpPr>
          <p:cNvPr id="508" name="Google Shape;508;p74"/>
          <p:cNvSpPr/>
          <p:nvPr/>
        </p:nvSpPr>
        <p:spPr>
          <a:xfrm>
            <a:off x="6550025" y="4926012"/>
            <a:ext cx="1036638" cy="598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344AA"/>
                </a:solidFill>
                <a:latin typeface="Calibri"/>
                <a:ea typeface="Calibri"/>
                <a:cs typeface="Calibri"/>
                <a:sym typeface="Calibri"/>
              </a:rPr>
              <a:t>read coverage</a:t>
            </a:r>
            <a:endParaRPr/>
          </a:p>
        </p:txBody>
      </p:sp>
      <p:grpSp>
        <p:nvGrpSpPr>
          <p:cNvPr id="509" name="Google Shape;509;p74"/>
          <p:cNvGrpSpPr/>
          <p:nvPr/>
        </p:nvGrpSpPr>
        <p:grpSpPr>
          <a:xfrm>
            <a:off x="3048000" y="3657600"/>
            <a:ext cx="2971800" cy="1143000"/>
            <a:chOff x="3048000" y="3657600"/>
            <a:chExt cx="2971800" cy="1143000"/>
          </a:xfrm>
        </p:grpSpPr>
        <p:sp>
          <p:nvSpPr>
            <p:cNvPr id="510" name="Google Shape;510;p74"/>
            <p:cNvSpPr/>
            <p:nvPr/>
          </p:nvSpPr>
          <p:spPr>
            <a:xfrm>
              <a:off x="3048000" y="3657600"/>
              <a:ext cx="2971800" cy="1143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74"/>
            <p:cNvSpPr txBox="1"/>
            <p:nvPr/>
          </p:nvSpPr>
          <p:spPr>
            <a:xfrm>
              <a:off x="3962400" y="4038600"/>
              <a:ext cx="1149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Alignment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74"/>
          <p:cNvSpPr/>
          <p:nvPr/>
        </p:nvSpPr>
        <p:spPr>
          <a:xfrm flipH="1" rot="-5400000">
            <a:off x="6637020" y="3284220"/>
            <a:ext cx="1295400" cy="82296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3344AA">
              <a:alpha val="81960"/>
            </a:srgbClr>
          </a:solidFill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4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Measuring gene expression by sequencing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4" name="Google Shape;514;p74"/>
          <p:cNvSpPr/>
          <p:nvPr/>
        </p:nvSpPr>
        <p:spPr>
          <a:xfrm>
            <a:off x="2667000" y="1857133"/>
            <a:ext cx="709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DNA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>
            <p:ph idx="1" type="body"/>
          </p:nvPr>
        </p:nvSpPr>
        <p:spPr>
          <a:xfrm>
            <a:off x="381000" y="12192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Goal: quantifying nucleic acid species in a sample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Collected nucleic acids – all mixed up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Sheared it into roughly equally large pieces – all mixed up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Added adapters so that we can read the pieces in the sequencer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 sequence a small fraction (70 bases) of the pieces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Objective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Given the 70 bases read from each piece, can we determine: 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nucleic acids sequenced were there to begin with?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what proportion?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Strategy: Try to find the place were the 70 base read originated by finding the best place were it matches the genome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Difficulties: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genome is large!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genome is complicated – lots of </a:t>
            </a:r>
            <a:r>
              <a:rPr b="0" i="1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repetitive</a:t>
            </a: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sequence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0" name="Google Shape;520;p75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Let</a:t>
            </a:r>
            <a:r>
              <a:rPr lang="en-US"/>
              <a:t>’</a:t>
            </a: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 pause for a moment and look at what we are doing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/>
          <p:nvPr>
            <p:ph type="title"/>
          </p:nvPr>
        </p:nvSpPr>
        <p:spPr>
          <a:xfrm>
            <a:off x="495300" y="198801"/>
            <a:ext cx="8229600" cy="6690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Our typical RNA quantification pipeline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6" name="Google Shape;526;p76"/>
          <p:cNvSpPr txBox="1"/>
          <p:nvPr/>
        </p:nvSpPr>
        <p:spPr>
          <a:xfrm>
            <a:off x="673100" y="1079500"/>
            <a:ext cx="3060700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Upload your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 data (fastq)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76"/>
          <p:cNvSpPr txBox="1"/>
          <p:nvPr/>
        </p:nvSpPr>
        <p:spPr>
          <a:xfrm>
            <a:off x="5295902" y="1219200"/>
            <a:ext cx="3390898" cy="369332"/>
          </a:xfrm>
          <a:prstGeom prst="rect">
            <a:avLst/>
          </a:prstGeom>
          <a:noFill/>
          <a:ln cap="flat" cmpd="sng" w="19050">
            <a:solidFill>
              <a:srgbClr val="3133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report of quality metrics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76"/>
          <p:cNvSpPr txBox="1"/>
          <p:nvPr/>
        </p:nvSpPr>
        <p:spPr>
          <a:xfrm>
            <a:off x="673100" y="2108200"/>
            <a:ext cx="30588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Align to the ribosome (Bowtie)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76"/>
          <p:cNvSpPr txBox="1"/>
          <p:nvPr/>
        </p:nvSpPr>
        <p:spPr>
          <a:xfrm>
            <a:off x="5295902" y="1968500"/>
            <a:ext cx="3390898" cy="646331"/>
          </a:xfrm>
          <a:prstGeom prst="rect">
            <a:avLst/>
          </a:prstGeom>
          <a:noFill/>
          <a:ln cap="flat" cmpd="sng" w="19050">
            <a:solidFill>
              <a:srgbClr val="3133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ribosomal contamination metrics report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76"/>
          <p:cNvSpPr txBox="1"/>
          <p:nvPr/>
        </p:nvSpPr>
        <p:spPr>
          <a:xfrm>
            <a:off x="673100" y="3115270"/>
            <a:ext cx="3060699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Align remaining reads to genome (TopHat)  or transcriptome (RSEM)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76"/>
          <p:cNvSpPr txBox="1"/>
          <p:nvPr/>
        </p:nvSpPr>
        <p:spPr>
          <a:xfrm>
            <a:off x="5295902" y="2832100"/>
            <a:ext cx="3390900" cy="923330"/>
          </a:xfrm>
          <a:prstGeom prst="rect">
            <a:avLst/>
          </a:prstGeom>
          <a:noFill/>
          <a:ln cap="flat" cmpd="sng" w="19050">
            <a:solidFill>
              <a:srgbClr val="3133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 RNA-Seq report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% aligned, % intergenic, % exonic, % UTR</a:t>
            </a:r>
            <a:endParaRPr/>
          </a:p>
        </p:txBody>
      </p:sp>
      <p:sp>
        <p:nvSpPr>
          <p:cNvPr id="532" name="Google Shape;532;p76"/>
          <p:cNvSpPr txBox="1"/>
          <p:nvPr/>
        </p:nvSpPr>
        <p:spPr>
          <a:xfrm>
            <a:off x="5295902" y="3886200"/>
            <a:ext cx="3395007" cy="369332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 IGV/UCSC friendly files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673100" y="4775200"/>
            <a:ext cx="30607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Quantify transcriptome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5295902" y="4648200"/>
            <a:ext cx="3416299" cy="646331"/>
          </a:xfrm>
          <a:prstGeom prst="rect">
            <a:avLst/>
          </a:prstGeom>
          <a:noFill/>
          <a:ln cap="flat" cmpd="sng" w="19050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 a table with normalized expression values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6"/>
          <p:cNvSpPr txBox="1"/>
          <p:nvPr/>
        </p:nvSpPr>
        <p:spPr>
          <a:xfrm>
            <a:off x="673100" y="5524500"/>
            <a:ext cx="3060700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Call differentially expressed genes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(if multiple samples)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6"/>
          <p:cNvSpPr txBox="1"/>
          <p:nvPr/>
        </p:nvSpPr>
        <p:spPr>
          <a:xfrm>
            <a:off x="5295902" y="5676900"/>
            <a:ext cx="3416299" cy="646331"/>
          </a:xfrm>
          <a:prstGeom prst="rect">
            <a:avLst/>
          </a:prstGeom>
          <a:noFill/>
          <a:ln cap="flat" cmpd="sng" w="19050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Report pairwise significant genes that are differentially expressed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Google Shape;537;p76"/>
          <p:cNvCxnSpPr>
            <a:endCxn id="527" idx="1"/>
          </p:cNvCxnSpPr>
          <p:nvPr/>
        </p:nvCxnSpPr>
        <p:spPr>
          <a:xfrm flipH="1" rot="10800000">
            <a:off x="3733802" y="1403866"/>
            <a:ext cx="1562100" cy="57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538" name="Google Shape;538;p76"/>
          <p:cNvCxnSpPr>
            <a:stCxn id="526" idx="2"/>
            <a:endCxn id="528" idx="0"/>
          </p:cNvCxnSpPr>
          <p:nvPr/>
        </p:nvCxnSpPr>
        <p:spPr>
          <a:xfrm flipH="1">
            <a:off x="2202550" y="1725831"/>
            <a:ext cx="900" cy="3825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39" name="Google Shape;539;p76"/>
          <p:cNvCxnSpPr>
            <a:stCxn id="528" idx="3"/>
            <a:endCxn id="529" idx="1"/>
          </p:cNvCxnSpPr>
          <p:nvPr/>
        </p:nvCxnSpPr>
        <p:spPr>
          <a:xfrm flipH="1" rot="10800000">
            <a:off x="3731900" y="2291666"/>
            <a:ext cx="1563900" cy="12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540" name="Google Shape;540;p76"/>
          <p:cNvCxnSpPr>
            <a:stCxn id="528" idx="2"/>
            <a:endCxn id="530" idx="0"/>
          </p:cNvCxnSpPr>
          <p:nvPr/>
        </p:nvCxnSpPr>
        <p:spPr>
          <a:xfrm>
            <a:off x="2202500" y="2477532"/>
            <a:ext cx="900" cy="6378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41" name="Google Shape;541;p76"/>
          <p:cNvCxnSpPr>
            <a:stCxn id="530" idx="3"/>
            <a:endCxn id="531" idx="1"/>
          </p:cNvCxnSpPr>
          <p:nvPr/>
        </p:nvCxnSpPr>
        <p:spPr>
          <a:xfrm flipH="1" rot="10800000">
            <a:off x="3733799" y="3293735"/>
            <a:ext cx="1562100" cy="2832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542" name="Google Shape;542;p76"/>
          <p:cNvCxnSpPr>
            <a:stCxn id="530" idx="3"/>
            <a:endCxn id="532" idx="1"/>
          </p:cNvCxnSpPr>
          <p:nvPr/>
        </p:nvCxnSpPr>
        <p:spPr>
          <a:xfrm>
            <a:off x="3733799" y="3576935"/>
            <a:ext cx="1562100" cy="4938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543" name="Google Shape;543;p76"/>
          <p:cNvCxnSpPr>
            <a:stCxn id="530" idx="2"/>
            <a:endCxn id="533" idx="0"/>
          </p:cNvCxnSpPr>
          <p:nvPr/>
        </p:nvCxnSpPr>
        <p:spPr>
          <a:xfrm>
            <a:off x="2203450" y="4038600"/>
            <a:ext cx="0" cy="7365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44" name="Google Shape;544;p76"/>
          <p:cNvCxnSpPr>
            <a:stCxn id="533" idx="3"/>
            <a:endCxn id="534" idx="1"/>
          </p:cNvCxnSpPr>
          <p:nvPr/>
        </p:nvCxnSpPr>
        <p:spPr>
          <a:xfrm>
            <a:off x="3733800" y="4959866"/>
            <a:ext cx="1562100" cy="114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545" name="Google Shape;545;p76"/>
          <p:cNvCxnSpPr>
            <a:stCxn id="533" idx="2"/>
            <a:endCxn id="535" idx="0"/>
          </p:cNvCxnSpPr>
          <p:nvPr/>
        </p:nvCxnSpPr>
        <p:spPr>
          <a:xfrm>
            <a:off x="2203450" y="5144532"/>
            <a:ext cx="0" cy="3801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46" name="Google Shape;546;p76"/>
          <p:cNvCxnSpPr>
            <a:stCxn id="535" idx="3"/>
            <a:endCxn id="536" idx="1"/>
          </p:cNvCxnSpPr>
          <p:nvPr/>
        </p:nvCxnSpPr>
        <p:spPr>
          <a:xfrm>
            <a:off x="3733800" y="5986165"/>
            <a:ext cx="1562100" cy="138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7"/>
          <p:cNvSpPr txBox="1"/>
          <p:nvPr>
            <p:ph type="title"/>
          </p:nvPr>
        </p:nvSpPr>
        <p:spPr>
          <a:xfrm>
            <a:off x="495300" y="198801"/>
            <a:ext cx="8229600" cy="66900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Alignment requires pre-processing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2" name="Google Shape;552;p77"/>
          <p:cNvSpPr txBox="1"/>
          <p:nvPr/>
        </p:nvSpPr>
        <p:spPr>
          <a:xfrm>
            <a:off x="673100" y="1079500"/>
            <a:ext cx="3060700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Upload your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 data (fastq)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7"/>
          <p:cNvSpPr txBox="1"/>
          <p:nvPr/>
        </p:nvSpPr>
        <p:spPr>
          <a:xfrm>
            <a:off x="5295902" y="1219200"/>
            <a:ext cx="3390898" cy="369332"/>
          </a:xfrm>
          <a:prstGeom prst="rect">
            <a:avLst/>
          </a:prstGeom>
          <a:noFill/>
          <a:ln cap="flat" cmpd="sng" w="19050">
            <a:solidFill>
              <a:srgbClr val="3133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report of quality metrics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77"/>
          <p:cNvSpPr txBox="1"/>
          <p:nvPr/>
        </p:nvSpPr>
        <p:spPr>
          <a:xfrm>
            <a:off x="673100" y="2108200"/>
            <a:ext cx="3058800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Align to the ribosome (Bowtie)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5295902" y="1968500"/>
            <a:ext cx="3390898" cy="646331"/>
          </a:xfrm>
          <a:prstGeom prst="rect">
            <a:avLst/>
          </a:prstGeom>
          <a:noFill/>
          <a:ln cap="flat" cmpd="sng" w="19050">
            <a:solidFill>
              <a:srgbClr val="3133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ribosomal contamination metrics report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77"/>
          <p:cNvSpPr txBox="1"/>
          <p:nvPr/>
        </p:nvSpPr>
        <p:spPr>
          <a:xfrm>
            <a:off x="673100" y="3115270"/>
            <a:ext cx="3060699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Align remaining reads to genome (TopHat)  or transcriptome (RSEM)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7" name="Google Shape;557;p77"/>
          <p:cNvCxnSpPr>
            <a:endCxn id="553" idx="1"/>
          </p:cNvCxnSpPr>
          <p:nvPr/>
        </p:nvCxnSpPr>
        <p:spPr>
          <a:xfrm flipH="1" rot="10800000">
            <a:off x="3733802" y="1403866"/>
            <a:ext cx="1562100" cy="57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558" name="Google Shape;558;p77"/>
          <p:cNvCxnSpPr>
            <a:stCxn id="552" idx="2"/>
            <a:endCxn id="554" idx="0"/>
          </p:cNvCxnSpPr>
          <p:nvPr/>
        </p:nvCxnSpPr>
        <p:spPr>
          <a:xfrm flipH="1">
            <a:off x="2202550" y="1725831"/>
            <a:ext cx="900" cy="3825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59" name="Google Shape;559;p77"/>
          <p:cNvCxnSpPr>
            <a:stCxn id="554" idx="3"/>
            <a:endCxn id="555" idx="1"/>
          </p:cNvCxnSpPr>
          <p:nvPr/>
        </p:nvCxnSpPr>
        <p:spPr>
          <a:xfrm flipH="1" rot="10800000">
            <a:off x="3731900" y="2291666"/>
            <a:ext cx="1563900" cy="12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560" name="Google Shape;560;p77"/>
          <p:cNvCxnSpPr>
            <a:stCxn id="554" idx="2"/>
            <a:endCxn id="556" idx="0"/>
          </p:cNvCxnSpPr>
          <p:nvPr/>
        </p:nvCxnSpPr>
        <p:spPr>
          <a:xfrm>
            <a:off x="2202500" y="2477532"/>
            <a:ext cx="900" cy="637800"/>
          </a:xfrm>
          <a:prstGeom prst="straightConnector1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61" name="Google Shape;561;p77"/>
          <p:cNvSpPr txBox="1"/>
          <p:nvPr/>
        </p:nvSpPr>
        <p:spPr>
          <a:xfrm>
            <a:off x="228600" y="4724400"/>
            <a:ext cx="8382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bowtie2-build -f mm10.fa mm10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rsem-prepare-reference \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--gtf ucsc.gtf --transcript-to-gene-map ucsc_into_genesymbol.rsem \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mm10.fa mm10.rsem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8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Why do we create an “index” of the genome?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7" name="Google Shape;567;p78"/>
          <p:cNvSpPr txBox="1"/>
          <p:nvPr/>
        </p:nvSpPr>
        <p:spPr>
          <a:xfrm>
            <a:off x="2988733" y="1151467"/>
            <a:ext cx="29704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ACTTGACCTACT</a:t>
            </a:r>
            <a:r>
              <a:rPr b="1"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GGACCCT</a:t>
            </a:r>
            <a:endParaRPr/>
          </a:p>
        </p:txBody>
      </p:sp>
      <p:sp>
        <p:nvSpPr>
          <p:cNvPr id="568" name="Google Shape;568;p78"/>
          <p:cNvSpPr/>
          <p:nvPr/>
        </p:nvSpPr>
        <p:spPr>
          <a:xfrm>
            <a:off x="474133" y="1644613"/>
            <a:ext cx="7933267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AAATCAAATCGTTTTTATTTGAATGGGAAAGAAGATTAAGGGTTTGAAAAAATAGGGACAAAAATTTGAATTTATTTTTTTTGAACTCTATAGAAAACTGGGGAAACTGTTTTTCTTCAACGAACCCTACATTTTATATGCTGAATTAGTTATAAACCAATTTCTTTGAAAATTTTCACAAACTAACTGTTTTCCAATAACTGGGTGGGATTAAATATATATTCACAATGTGATTAGGAATTTTCATAAATATACACGATTTGGTGTAAATCTCATTTTGCGATACAAGTTAGGAGAACTACTTTTAACTCCAGAATTAAATAATTCCGAAAATTATTTCACAACTTCTTGATGTTCGTTATTTATCAGCAGCATTTTTCCAAGTATAGTCCGGATATTCAGACATTACAGAATAACTATAGGAGCGAGTTCTTCAACAAAAAATTCCAGTTCAATCCAAATTAAACAGTAATAAATTATATAATTTTTCTAAATTTTTTATGATCTCCTTTTTTTGTTTCAAGGTCACTTTTTCTACAAAAAGAAACATAATTTGTTTTAATTTTCTAGAAAATGTTTCAATAAAGTTAAAAATTAATTAGGATTTTTTTGTTTTTTTTTGTTTTCGGCTGTGATAAATTGGTTTTCTGTTTTTAAAAAATAATTTTATACGTATTTGGTGAAATACTTAAAATTACCTAATTTAAACTTTTTTTTTCAGAAAACTAGAAAACTGTTCTGAGATTTTGGGCAAAAACCCGACAGAAATTTTTCAATTTTTCTGTGATTAAAAAAAATTTATTTTTTTTACACAAAATTTTGTAGGAACTTCATTTGTTACAATTTTGTCACTTTGAAATTTTTCGAAAATTATTCCGTTCTCAAAATTCCAATTACTTCCATATTTTTCTCTTTTTCCAAAGCTCTCTTTTAAGATTACATTAATATCTGAAAATAAATGAATAAGAAAATCAAAAATTCCTATTAGTACCACGCACTTTTTTGTTCCTTCTTCCGTCATTCTTTCCTTCTTCGTTTGACTCCGCCTATTCTCTAAGCTCCACCCACTTTTGCTCATGGAGCACCCTCTGGCATCACTTAGATAAAGAGGGGGTCTTGAGCTGAAGACTCTGGATAATCGGATTTTTTTAGTAATATGGATTTTAGTAATAACTGATTAAATTATGGTATTAGTTTTTCTGTTCCAATTAATTTTTTTATTACTTATTTTTGAAAATATTCATAAACCTAGAGTCTTCTAATTTTATGTTATTAAAAATTCAGACTTTTTTTGAAATTTTCACTTTCAATTTTTTGATTTTAAATTTTCTGAAGACTAAAATATTTAAAAAATTATTTACTTCAACTTTTTTTAAAATTTAAAATGCTTTTTCAAAATTCCGAACATTTTTTACAACTTAAAAAACTTATTCAATTCTAAAATGTTTAATAAAGTTTCAGGAAAATAAAAAATGCTGGGACTCGTTTGCAAAATACTCGTTGTGCTCTGCTTGTCTGTGCTCTGCCTCACAGTCTCAGCTGCTCCAGGTCAGTTTTTTTCCGTTGTTTTGAAGTTTTTGAGATACTGTAACAGTGGTTTTAAGTGTGTCTGGAAGTTTTGAATTTCAAAAACTCGATTTTTTTTGGAAACTTGAAAAAAAAATCTTTTGAAACTCTTAAAATTAAAATCTACTAATTCAGAACTCCCAGTTTATATTTAGAATACAAATTTGCTCAACATTTTCTTTAAAGGAAAGATGGACGGAATTTTAATTTGCACCAAATGTCTTTTTTTCGGTTGACTCATTCACTAAAGTCGAGGGGGAACTTTCAAAATATTGGTTAAATTTTAAAAACACTACGACTGAAAATCTTTTTGCAAAAGTCTTTTTTGTAAACAATTTTTCAGAAAGAAACCATAAATTTCGTTATTATCTAATTTTGCGAAAACTGAGATTTTGTTAGTAAACGAAAAAAAAAATTATGATACAATTCAGAAAATTTTTAAGTAAAATTTTTTAATTAAACAAAAATTACCTTTTTTTTATTTCTGAAATTTCAGTCAACTTTGCTACCGTAGTCACTTTTACGTAAACACTCAGATATGTTAGTACTTTTTTCTTCCGAATAAGGCAAAAATTGAAAATTCTAAGAATCTCGGAACGGAACGAGAATTTTCTAACATTTAAATATTTCATGATTTTTTTGCGTCGTGTTTTTTCGTAAGAATTTTCTAACAAGAAAATTGAGGTGAGTAATGTTTTTCTGCCAATCACCTTGTCACTTTTTTTAGCTGTAGGTTTTTTTGTGAATTTTTCTTCTGAAAATCTTCAACATTTGCGCTTTTTTTGATTATTTTTTTGAACAAATAAGAAATTGTTTCGTCTCAAATTTTTTTACAGAAAAATAAAAAAAAAAAGTTATTTAGACATTTGTTTTATATTTAAAAAAATATTTCCGCTGCAAACGAAAGGCGGAAATGTTTTTTTTTTGATAATTTGTGACGTCACATCACATTTCGAGTAATTGGGTTTCAATGTGATTTTCGTGACATTTTTTTATAATTTTTCAAACAACTTTCTCATGATTATTTATAAAATTGATATTTCCCCGAAATTCTAAATTTAGCAAGATGCCACGAAAATTTTTTTGAAAAATAATAAACAATTTCCCGAAAATCCACACAAAATTTGTCTGTAGAACCTGAAATATTTGTCAAAAACAAAAAAAAAATCCACATAGAATTTTAACCCAATTTCTCTTTCAGGACTCTTCGAGCTGCCGTCCCGTTCCGTACGGCTGATCCGTTCGGATCCGTCGGCCTACGATGGATATGAGAACAGTTTCTACCGGGGATATGGTTCCGACAATCAGCAATTCCGATTCAATTCTCCTCAAAATTGGTAATTTCAGTGGAGGAGCAAAGCTACAAGAACGAATTCTGATAATTTATAAAATTTTGCAAAATGAGAGAATTATTTGTCGTCGCCGCTAATAAATCGTTTTTACATGTTTTTAAAATGTTTTTAGAATAAAATTTAAAAATTTTTTATTGGACTAAAAAATTTCAGTCAATTTCAGCGGGTTTATGACAAAAGTCCGAGAAAAAATGAATAAAAAGTGGTGCGATTTTAACAAACAAAAAAAACACGAACAAAATAAATAGGTAATATACAACAAAAACTTTTTTTCGGCGCCAAAACAATCATCGTTCCAAATCTTTTCCCGATTTTCCCTTATTCTTCGGCATTTTCTTGTTCGTCGCGTCTTCCAGTTCTCGACCCTGGAATAAAATTGTTAAATTAAAAATTTCGGGTATTTTTTCTACTTTT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Why do we create an “index” of the genome?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4" name="Google Shape;574;p79"/>
          <p:cNvSpPr/>
          <p:nvPr/>
        </p:nvSpPr>
        <p:spPr>
          <a:xfrm>
            <a:off x="2717800" y="1227667"/>
            <a:ext cx="45719" cy="50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79"/>
          <p:cNvSpPr/>
          <p:nvPr/>
        </p:nvSpPr>
        <p:spPr>
          <a:xfrm>
            <a:off x="381000" y="1591733"/>
            <a:ext cx="8382000" cy="526626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0"/>
          <p:cNvSpPr/>
          <p:nvPr/>
        </p:nvSpPr>
        <p:spPr>
          <a:xfrm>
            <a:off x="381000" y="0"/>
            <a:ext cx="8382000" cy="6857999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80"/>
          <p:cNvSpPr/>
          <p:nvPr/>
        </p:nvSpPr>
        <p:spPr>
          <a:xfrm>
            <a:off x="2717800" y="1454442"/>
            <a:ext cx="45719" cy="50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1"/>
          <p:cNvSpPr/>
          <p:nvPr/>
        </p:nvSpPr>
        <p:spPr>
          <a:xfrm>
            <a:off x="381000" y="0"/>
            <a:ext cx="8382000" cy="6857999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2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92" name="Google Shape;592;p82"/>
          <p:cNvSpPr/>
          <p:nvPr/>
        </p:nvSpPr>
        <p:spPr>
          <a:xfrm>
            <a:off x="3138457" y="1404960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82"/>
          <p:cNvSpPr/>
          <p:nvPr/>
        </p:nvSpPr>
        <p:spPr>
          <a:xfrm>
            <a:off x="1903972" y="1379637"/>
            <a:ext cx="1006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(16 bp)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3"/>
          <p:cNvSpPr/>
          <p:nvPr/>
        </p:nvSpPr>
        <p:spPr>
          <a:xfrm>
            <a:off x="3138457" y="1404960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83"/>
          <p:cNvSpPr/>
          <p:nvPr/>
        </p:nvSpPr>
        <p:spPr>
          <a:xfrm>
            <a:off x="2821972" y="2846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83"/>
          <p:cNvSpPr/>
          <p:nvPr/>
        </p:nvSpPr>
        <p:spPr>
          <a:xfrm>
            <a:off x="2681077" y="24333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01" name="Google Shape;601;p83"/>
          <p:cNvSpPr/>
          <p:nvPr/>
        </p:nvSpPr>
        <p:spPr>
          <a:xfrm>
            <a:off x="4746001" y="24333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02" name="Google Shape;602;p83"/>
          <p:cNvSpPr/>
          <p:nvPr/>
        </p:nvSpPr>
        <p:spPr>
          <a:xfrm>
            <a:off x="5632269" y="28504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83"/>
          <p:cNvSpPr/>
          <p:nvPr/>
        </p:nvSpPr>
        <p:spPr>
          <a:xfrm>
            <a:off x="1372907" y="2433333"/>
            <a:ext cx="77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04" name="Google Shape;604;p83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6.ai" id="345" name="Google Shape;34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6"/>
          <p:cNvSpPr/>
          <p:nvPr/>
        </p:nvSpPr>
        <p:spPr>
          <a:xfrm>
            <a:off x="0" y="1896535"/>
            <a:ext cx="9144000" cy="2285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6"/>
          <p:cNvSpPr/>
          <p:nvPr/>
        </p:nvSpPr>
        <p:spPr>
          <a:xfrm>
            <a:off x="0" y="4182534"/>
            <a:ext cx="9144000" cy="112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6"/>
          <p:cNvSpPr/>
          <p:nvPr/>
        </p:nvSpPr>
        <p:spPr>
          <a:xfrm>
            <a:off x="0" y="5308600"/>
            <a:ext cx="9144000" cy="4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4"/>
          <p:cNvSpPr/>
          <p:nvPr/>
        </p:nvSpPr>
        <p:spPr>
          <a:xfrm>
            <a:off x="3138457" y="1404960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100" u="none" cap="none" strike="noStrike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0" name="Google Shape;610;p84"/>
          <p:cNvSpPr/>
          <p:nvPr/>
        </p:nvSpPr>
        <p:spPr>
          <a:xfrm>
            <a:off x="2821972" y="2846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1" name="Google Shape;611;p84"/>
          <p:cNvSpPr/>
          <p:nvPr/>
        </p:nvSpPr>
        <p:spPr>
          <a:xfrm>
            <a:off x="2681077" y="24333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2" name="Google Shape;612;p84"/>
          <p:cNvSpPr/>
          <p:nvPr/>
        </p:nvSpPr>
        <p:spPr>
          <a:xfrm>
            <a:off x="4746001" y="24333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3" name="Google Shape;613;p84"/>
          <p:cNvSpPr/>
          <p:nvPr/>
        </p:nvSpPr>
        <p:spPr>
          <a:xfrm>
            <a:off x="5632269" y="28504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4" name="Google Shape;614;p84"/>
          <p:cNvSpPr/>
          <p:nvPr/>
        </p:nvSpPr>
        <p:spPr>
          <a:xfrm>
            <a:off x="1372907" y="2433333"/>
            <a:ext cx="77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5" name="Google Shape;615;p84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6" name="Google Shape;616;p84"/>
          <p:cNvSpPr/>
          <p:nvPr/>
        </p:nvSpPr>
        <p:spPr>
          <a:xfrm>
            <a:off x="2821972" y="3150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7" name="Google Shape;617;p84"/>
          <p:cNvSpPr/>
          <p:nvPr/>
        </p:nvSpPr>
        <p:spPr>
          <a:xfrm>
            <a:off x="5632269" y="3155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5"/>
          <p:cNvSpPr/>
          <p:nvPr/>
        </p:nvSpPr>
        <p:spPr>
          <a:xfrm>
            <a:off x="3138457" y="1404960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100" u="none" cap="none" strike="noStrike">
                <a:latin typeface="Consolas"/>
                <a:ea typeface="Consolas"/>
                <a:cs typeface="Consolas"/>
                <a:sym typeface="Consolas"/>
              </a:rPr>
              <a:t>CA</a:t>
            </a: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85"/>
          <p:cNvSpPr/>
          <p:nvPr/>
        </p:nvSpPr>
        <p:spPr>
          <a:xfrm>
            <a:off x="2821972" y="2846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85"/>
          <p:cNvSpPr/>
          <p:nvPr/>
        </p:nvSpPr>
        <p:spPr>
          <a:xfrm>
            <a:off x="2681077" y="24333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5" name="Google Shape;625;p85"/>
          <p:cNvSpPr/>
          <p:nvPr/>
        </p:nvSpPr>
        <p:spPr>
          <a:xfrm>
            <a:off x="4746001" y="24333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6" name="Google Shape;626;p85"/>
          <p:cNvSpPr/>
          <p:nvPr/>
        </p:nvSpPr>
        <p:spPr>
          <a:xfrm>
            <a:off x="5632269" y="28504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7" name="Google Shape;627;p85"/>
          <p:cNvSpPr/>
          <p:nvPr/>
        </p:nvSpPr>
        <p:spPr>
          <a:xfrm>
            <a:off x="1372907" y="2433333"/>
            <a:ext cx="77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8" name="Google Shape;628;p85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9" name="Google Shape;629;p85"/>
          <p:cNvSpPr/>
          <p:nvPr/>
        </p:nvSpPr>
        <p:spPr>
          <a:xfrm>
            <a:off x="2821972" y="3150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85"/>
          <p:cNvSpPr/>
          <p:nvPr/>
        </p:nvSpPr>
        <p:spPr>
          <a:xfrm>
            <a:off x="5632269" y="3155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1" name="Google Shape;631;p85"/>
          <p:cNvSpPr/>
          <p:nvPr/>
        </p:nvSpPr>
        <p:spPr>
          <a:xfrm>
            <a:off x="2821972" y="3455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85"/>
          <p:cNvSpPr/>
          <p:nvPr/>
        </p:nvSpPr>
        <p:spPr>
          <a:xfrm>
            <a:off x="5632269" y="3460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6"/>
          <p:cNvSpPr/>
          <p:nvPr/>
        </p:nvSpPr>
        <p:spPr>
          <a:xfrm>
            <a:off x="3138457" y="1404960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1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86"/>
          <p:cNvSpPr/>
          <p:nvPr/>
        </p:nvSpPr>
        <p:spPr>
          <a:xfrm>
            <a:off x="2821972" y="2846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9" name="Google Shape;639;p86"/>
          <p:cNvSpPr/>
          <p:nvPr/>
        </p:nvSpPr>
        <p:spPr>
          <a:xfrm>
            <a:off x="2681077" y="24333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40" name="Google Shape;640;p86"/>
          <p:cNvSpPr/>
          <p:nvPr/>
        </p:nvSpPr>
        <p:spPr>
          <a:xfrm>
            <a:off x="4746001" y="24333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41" name="Google Shape;641;p86"/>
          <p:cNvSpPr/>
          <p:nvPr/>
        </p:nvSpPr>
        <p:spPr>
          <a:xfrm>
            <a:off x="5632269" y="28504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86"/>
          <p:cNvSpPr/>
          <p:nvPr/>
        </p:nvSpPr>
        <p:spPr>
          <a:xfrm>
            <a:off x="1372907" y="2433333"/>
            <a:ext cx="77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43" name="Google Shape;643;p86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44" name="Google Shape;644;p86"/>
          <p:cNvSpPr/>
          <p:nvPr/>
        </p:nvSpPr>
        <p:spPr>
          <a:xfrm>
            <a:off x="2821972" y="3150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5" name="Google Shape;645;p86"/>
          <p:cNvSpPr/>
          <p:nvPr/>
        </p:nvSpPr>
        <p:spPr>
          <a:xfrm>
            <a:off x="5632269" y="3155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Google Shape;646;p86"/>
          <p:cNvSpPr/>
          <p:nvPr/>
        </p:nvSpPr>
        <p:spPr>
          <a:xfrm>
            <a:off x="2821972" y="3455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86"/>
          <p:cNvSpPr/>
          <p:nvPr/>
        </p:nvSpPr>
        <p:spPr>
          <a:xfrm>
            <a:off x="5632269" y="3460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86"/>
          <p:cNvSpPr/>
          <p:nvPr/>
        </p:nvSpPr>
        <p:spPr>
          <a:xfrm>
            <a:off x="2821972" y="3760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86"/>
          <p:cNvSpPr/>
          <p:nvPr/>
        </p:nvSpPr>
        <p:spPr>
          <a:xfrm>
            <a:off x="5622603" y="3764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7"/>
          <p:cNvSpPr/>
          <p:nvPr/>
        </p:nvSpPr>
        <p:spPr>
          <a:xfrm>
            <a:off x="3138457" y="1404960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100" u="none" cap="none" strike="noStrike">
                <a:latin typeface="Consolas"/>
                <a:ea typeface="Consolas"/>
                <a:cs typeface="Consolas"/>
                <a:sym typeface="Consolas"/>
              </a:rPr>
              <a:t>CATG</a:t>
            </a: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87"/>
          <p:cNvSpPr/>
          <p:nvPr/>
        </p:nvSpPr>
        <p:spPr>
          <a:xfrm>
            <a:off x="2821972" y="2846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87"/>
          <p:cNvSpPr/>
          <p:nvPr/>
        </p:nvSpPr>
        <p:spPr>
          <a:xfrm>
            <a:off x="2681077" y="24333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57" name="Google Shape;657;p87"/>
          <p:cNvSpPr/>
          <p:nvPr/>
        </p:nvSpPr>
        <p:spPr>
          <a:xfrm>
            <a:off x="4746001" y="24333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58" name="Google Shape;658;p87"/>
          <p:cNvSpPr/>
          <p:nvPr/>
        </p:nvSpPr>
        <p:spPr>
          <a:xfrm>
            <a:off x="5632269" y="28504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87"/>
          <p:cNvSpPr/>
          <p:nvPr/>
        </p:nvSpPr>
        <p:spPr>
          <a:xfrm>
            <a:off x="1372907" y="2433333"/>
            <a:ext cx="77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0" name="Google Shape;660;p87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1" name="Google Shape;661;p87"/>
          <p:cNvSpPr/>
          <p:nvPr/>
        </p:nvSpPr>
        <p:spPr>
          <a:xfrm>
            <a:off x="2821972" y="3150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87"/>
          <p:cNvSpPr/>
          <p:nvPr/>
        </p:nvSpPr>
        <p:spPr>
          <a:xfrm>
            <a:off x="5632269" y="3155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87"/>
          <p:cNvSpPr/>
          <p:nvPr/>
        </p:nvSpPr>
        <p:spPr>
          <a:xfrm>
            <a:off x="2821972" y="3455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87"/>
          <p:cNvSpPr/>
          <p:nvPr/>
        </p:nvSpPr>
        <p:spPr>
          <a:xfrm>
            <a:off x="5632269" y="3460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87"/>
          <p:cNvSpPr/>
          <p:nvPr/>
        </p:nvSpPr>
        <p:spPr>
          <a:xfrm>
            <a:off x="2821972" y="3760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87"/>
          <p:cNvSpPr/>
          <p:nvPr/>
        </p:nvSpPr>
        <p:spPr>
          <a:xfrm>
            <a:off x="5622603" y="3764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87"/>
          <p:cNvSpPr/>
          <p:nvPr/>
        </p:nvSpPr>
        <p:spPr>
          <a:xfrm>
            <a:off x="2821972" y="4065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87"/>
          <p:cNvSpPr/>
          <p:nvPr/>
        </p:nvSpPr>
        <p:spPr>
          <a:xfrm>
            <a:off x="5622603" y="40696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8"/>
          <p:cNvSpPr/>
          <p:nvPr/>
        </p:nvSpPr>
        <p:spPr>
          <a:xfrm>
            <a:off x="3138457" y="1404960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100" u="none" cap="none" strike="noStrike">
                <a:latin typeface="Consolas"/>
                <a:ea typeface="Consolas"/>
                <a:cs typeface="Consolas"/>
                <a:sym typeface="Consolas"/>
              </a:rPr>
              <a:t>CATGG</a:t>
            </a: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88"/>
          <p:cNvSpPr/>
          <p:nvPr/>
        </p:nvSpPr>
        <p:spPr>
          <a:xfrm>
            <a:off x="2821972" y="2846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88"/>
          <p:cNvSpPr/>
          <p:nvPr/>
        </p:nvSpPr>
        <p:spPr>
          <a:xfrm>
            <a:off x="2681077" y="24333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6" name="Google Shape;676;p88"/>
          <p:cNvSpPr/>
          <p:nvPr/>
        </p:nvSpPr>
        <p:spPr>
          <a:xfrm>
            <a:off x="4746001" y="24333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7" name="Google Shape;677;p88"/>
          <p:cNvSpPr/>
          <p:nvPr/>
        </p:nvSpPr>
        <p:spPr>
          <a:xfrm>
            <a:off x="5632269" y="28504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88"/>
          <p:cNvSpPr/>
          <p:nvPr/>
        </p:nvSpPr>
        <p:spPr>
          <a:xfrm>
            <a:off x="1372907" y="2433333"/>
            <a:ext cx="77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9" name="Google Shape;679;p88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80" name="Google Shape;680;p88"/>
          <p:cNvSpPr/>
          <p:nvPr/>
        </p:nvSpPr>
        <p:spPr>
          <a:xfrm>
            <a:off x="2821972" y="3150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88"/>
          <p:cNvSpPr/>
          <p:nvPr/>
        </p:nvSpPr>
        <p:spPr>
          <a:xfrm>
            <a:off x="5632269" y="3155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88"/>
          <p:cNvSpPr/>
          <p:nvPr/>
        </p:nvSpPr>
        <p:spPr>
          <a:xfrm>
            <a:off x="2821972" y="3455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88"/>
          <p:cNvSpPr/>
          <p:nvPr/>
        </p:nvSpPr>
        <p:spPr>
          <a:xfrm>
            <a:off x="5632269" y="3460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88"/>
          <p:cNvSpPr/>
          <p:nvPr/>
        </p:nvSpPr>
        <p:spPr>
          <a:xfrm>
            <a:off x="2821972" y="3760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p88"/>
          <p:cNvSpPr/>
          <p:nvPr/>
        </p:nvSpPr>
        <p:spPr>
          <a:xfrm>
            <a:off x="5622603" y="3764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2821972" y="4065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Google Shape;687;p88"/>
          <p:cNvSpPr/>
          <p:nvPr/>
        </p:nvSpPr>
        <p:spPr>
          <a:xfrm>
            <a:off x="5622603" y="40696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8" name="Google Shape;688;p88"/>
          <p:cNvSpPr/>
          <p:nvPr/>
        </p:nvSpPr>
        <p:spPr>
          <a:xfrm>
            <a:off x="2821972" y="4370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p88"/>
          <p:cNvSpPr/>
          <p:nvPr/>
        </p:nvSpPr>
        <p:spPr>
          <a:xfrm>
            <a:off x="5622603" y="43744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9"/>
          <p:cNvSpPr/>
          <p:nvPr/>
        </p:nvSpPr>
        <p:spPr>
          <a:xfrm>
            <a:off x="3138457" y="1404960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100" u="none" cap="none" strike="noStrike">
                <a:latin typeface="Consolas"/>
                <a:ea typeface="Consolas"/>
                <a:cs typeface="Consolas"/>
                <a:sym typeface="Consolas"/>
              </a:rPr>
              <a:t>CATGGT</a:t>
            </a: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5" name="Google Shape;695;p89"/>
          <p:cNvSpPr/>
          <p:nvPr/>
        </p:nvSpPr>
        <p:spPr>
          <a:xfrm>
            <a:off x="2821972" y="2846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6" name="Google Shape;696;p89"/>
          <p:cNvSpPr/>
          <p:nvPr/>
        </p:nvSpPr>
        <p:spPr>
          <a:xfrm>
            <a:off x="2681077" y="24333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7" name="Google Shape;697;p89"/>
          <p:cNvSpPr/>
          <p:nvPr/>
        </p:nvSpPr>
        <p:spPr>
          <a:xfrm>
            <a:off x="4746001" y="24333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8" name="Google Shape;698;p89"/>
          <p:cNvSpPr/>
          <p:nvPr/>
        </p:nvSpPr>
        <p:spPr>
          <a:xfrm>
            <a:off x="5632293" y="2850467"/>
            <a:ext cx="7086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89"/>
          <p:cNvSpPr/>
          <p:nvPr/>
        </p:nvSpPr>
        <p:spPr>
          <a:xfrm>
            <a:off x="1372907" y="2433333"/>
            <a:ext cx="77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0" name="Google Shape;700;p89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1" name="Google Shape;701;p89"/>
          <p:cNvSpPr/>
          <p:nvPr/>
        </p:nvSpPr>
        <p:spPr>
          <a:xfrm>
            <a:off x="2821972" y="3150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89"/>
          <p:cNvSpPr/>
          <p:nvPr/>
        </p:nvSpPr>
        <p:spPr>
          <a:xfrm>
            <a:off x="5632269" y="3155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89"/>
          <p:cNvSpPr/>
          <p:nvPr/>
        </p:nvSpPr>
        <p:spPr>
          <a:xfrm>
            <a:off x="2821972" y="3455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4" name="Google Shape;704;p89"/>
          <p:cNvSpPr/>
          <p:nvPr/>
        </p:nvSpPr>
        <p:spPr>
          <a:xfrm>
            <a:off x="5632269" y="3460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89"/>
          <p:cNvSpPr/>
          <p:nvPr/>
        </p:nvSpPr>
        <p:spPr>
          <a:xfrm>
            <a:off x="2821972" y="3760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89"/>
          <p:cNvSpPr/>
          <p:nvPr/>
        </p:nvSpPr>
        <p:spPr>
          <a:xfrm>
            <a:off x="5622603" y="3764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89"/>
          <p:cNvSpPr/>
          <p:nvPr/>
        </p:nvSpPr>
        <p:spPr>
          <a:xfrm>
            <a:off x="2821972" y="4065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89"/>
          <p:cNvSpPr/>
          <p:nvPr/>
        </p:nvSpPr>
        <p:spPr>
          <a:xfrm>
            <a:off x="5622603" y="40696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9" name="Google Shape;709;p89"/>
          <p:cNvSpPr/>
          <p:nvPr/>
        </p:nvSpPr>
        <p:spPr>
          <a:xfrm>
            <a:off x="2821972" y="4370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0" name="Google Shape;710;p89"/>
          <p:cNvSpPr/>
          <p:nvPr/>
        </p:nvSpPr>
        <p:spPr>
          <a:xfrm>
            <a:off x="5622603" y="43744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0"/>
          <p:cNvSpPr/>
          <p:nvPr/>
        </p:nvSpPr>
        <p:spPr>
          <a:xfrm>
            <a:off x="3138457" y="1404960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100" u="none" cap="none" strike="noStrike"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90"/>
          <p:cNvSpPr/>
          <p:nvPr/>
        </p:nvSpPr>
        <p:spPr>
          <a:xfrm>
            <a:off x="2821972" y="2846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90"/>
          <p:cNvSpPr/>
          <p:nvPr/>
        </p:nvSpPr>
        <p:spPr>
          <a:xfrm>
            <a:off x="2681077" y="24333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18" name="Google Shape;718;p90"/>
          <p:cNvSpPr/>
          <p:nvPr/>
        </p:nvSpPr>
        <p:spPr>
          <a:xfrm>
            <a:off x="4746001" y="24333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19" name="Google Shape;719;p90"/>
          <p:cNvSpPr/>
          <p:nvPr/>
        </p:nvSpPr>
        <p:spPr>
          <a:xfrm>
            <a:off x="5546401" y="2850467"/>
            <a:ext cx="554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90"/>
          <p:cNvSpPr/>
          <p:nvPr/>
        </p:nvSpPr>
        <p:spPr>
          <a:xfrm>
            <a:off x="1372907" y="2433333"/>
            <a:ext cx="77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21" name="Google Shape;721;p90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22" name="Google Shape;722;p90"/>
          <p:cNvSpPr/>
          <p:nvPr/>
        </p:nvSpPr>
        <p:spPr>
          <a:xfrm>
            <a:off x="2821972" y="3150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90"/>
          <p:cNvSpPr/>
          <p:nvPr/>
        </p:nvSpPr>
        <p:spPr>
          <a:xfrm>
            <a:off x="5546401" y="3155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4" name="Google Shape;724;p90"/>
          <p:cNvSpPr/>
          <p:nvPr/>
        </p:nvSpPr>
        <p:spPr>
          <a:xfrm>
            <a:off x="2821972" y="3455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5" name="Google Shape;725;p90"/>
          <p:cNvSpPr/>
          <p:nvPr/>
        </p:nvSpPr>
        <p:spPr>
          <a:xfrm>
            <a:off x="5546401" y="3460067"/>
            <a:ext cx="91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90"/>
          <p:cNvSpPr/>
          <p:nvPr/>
        </p:nvSpPr>
        <p:spPr>
          <a:xfrm>
            <a:off x="2821972" y="3760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90"/>
          <p:cNvSpPr/>
          <p:nvPr/>
        </p:nvSpPr>
        <p:spPr>
          <a:xfrm>
            <a:off x="5546401" y="3764867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90"/>
          <p:cNvSpPr/>
          <p:nvPr/>
        </p:nvSpPr>
        <p:spPr>
          <a:xfrm>
            <a:off x="2821972" y="4065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9" name="Google Shape;729;p90"/>
          <p:cNvSpPr/>
          <p:nvPr/>
        </p:nvSpPr>
        <p:spPr>
          <a:xfrm>
            <a:off x="5546401" y="40696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0" name="Google Shape;730;p90"/>
          <p:cNvSpPr/>
          <p:nvPr/>
        </p:nvSpPr>
        <p:spPr>
          <a:xfrm>
            <a:off x="2821972" y="4370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1" name="Google Shape;731;p90"/>
          <p:cNvSpPr/>
          <p:nvPr/>
        </p:nvSpPr>
        <p:spPr>
          <a:xfrm>
            <a:off x="5546401" y="43744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2" name="Google Shape;732;p90"/>
          <p:cNvSpPr/>
          <p:nvPr/>
        </p:nvSpPr>
        <p:spPr>
          <a:xfrm>
            <a:off x="2821972" y="4674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90"/>
          <p:cNvSpPr/>
          <p:nvPr/>
        </p:nvSpPr>
        <p:spPr>
          <a:xfrm>
            <a:off x="5546401" y="4679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4" name="Google Shape;734;p90"/>
          <p:cNvSpPr/>
          <p:nvPr/>
        </p:nvSpPr>
        <p:spPr>
          <a:xfrm>
            <a:off x="2821972" y="4979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5" name="Google Shape;735;p90"/>
          <p:cNvSpPr/>
          <p:nvPr/>
        </p:nvSpPr>
        <p:spPr>
          <a:xfrm>
            <a:off x="5546401" y="4984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6" name="Google Shape;736;p90"/>
          <p:cNvSpPr/>
          <p:nvPr/>
        </p:nvSpPr>
        <p:spPr>
          <a:xfrm>
            <a:off x="2821972" y="5284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7" name="Google Shape;737;p90"/>
          <p:cNvSpPr/>
          <p:nvPr/>
        </p:nvSpPr>
        <p:spPr>
          <a:xfrm>
            <a:off x="5546401" y="52888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8" name="Google Shape;738;p90"/>
          <p:cNvSpPr/>
          <p:nvPr/>
        </p:nvSpPr>
        <p:spPr>
          <a:xfrm>
            <a:off x="2821972" y="5589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9" name="Google Shape;739;p90"/>
          <p:cNvSpPr/>
          <p:nvPr/>
        </p:nvSpPr>
        <p:spPr>
          <a:xfrm>
            <a:off x="5546401" y="5593667"/>
            <a:ext cx="38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0" name="Google Shape;740;p90"/>
          <p:cNvSpPr/>
          <p:nvPr/>
        </p:nvSpPr>
        <p:spPr>
          <a:xfrm>
            <a:off x="2821972" y="5894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1" name="Google Shape;741;p90"/>
          <p:cNvSpPr/>
          <p:nvPr/>
        </p:nvSpPr>
        <p:spPr>
          <a:xfrm>
            <a:off x="5546401" y="58984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90"/>
          <p:cNvSpPr/>
          <p:nvPr/>
        </p:nvSpPr>
        <p:spPr>
          <a:xfrm>
            <a:off x="778548" y="6380460"/>
            <a:ext cx="75813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1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Complete hash/kmer index of our toy genome (forward strand only)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1"/>
          <p:cNvSpPr txBox="1"/>
          <p:nvPr/>
        </p:nvSpPr>
        <p:spPr>
          <a:xfrm>
            <a:off x="541350" y="1429000"/>
            <a:ext cx="8148300" cy="50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k=10?</a:t>
            </a:r>
            <a:endParaRPr b="1" sz="7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r>
              <a:rPr baseline="30000" lang="en-US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lang="en-US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(1,048,576) </a:t>
            </a:r>
            <a:endParaRPr sz="7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Every one of these is present in the human genome at least once</a:t>
            </a:r>
            <a:endParaRPr sz="4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http://bmcbioinformatics.biomedcentral.com/articles/10.1186/1471-2105-9-167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8" name="Google Shape;748;p91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What is a good choice of hash size?</a:t>
            </a:r>
            <a:endParaRPr sz="35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800" y="304800"/>
            <a:ext cx="52936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92"/>
          <p:cNvSpPr txBox="1"/>
          <p:nvPr/>
        </p:nvSpPr>
        <p:spPr>
          <a:xfrm>
            <a:off x="216050" y="1429000"/>
            <a:ext cx="34701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It takes a very long k-mer</a:t>
            </a:r>
            <a:endParaRPr b="1" sz="4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be unique in most genomes!</a:t>
            </a:r>
            <a:endParaRPr b="1" sz="4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55" name="Google Shape;755;p92"/>
          <p:cNvSpPr txBox="1"/>
          <p:nvPr/>
        </p:nvSpPr>
        <p:spPr>
          <a:xfrm>
            <a:off x="0" y="6234800"/>
            <a:ext cx="4137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conomica"/>
                <a:ea typeface="Economica"/>
                <a:cs typeface="Economica"/>
                <a:sym typeface="Economica"/>
              </a:rPr>
              <a:t>http://genome.cshlp.org/content/20/9/1165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3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61" name="Google Shape;761;p93"/>
          <p:cNvSpPr/>
          <p:nvPr/>
        </p:nvSpPr>
        <p:spPr>
          <a:xfrm>
            <a:off x="2102575" y="2019918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2" name="Google Shape;762;p93"/>
          <p:cNvSpPr/>
          <p:nvPr/>
        </p:nvSpPr>
        <p:spPr>
          <a:xfrm>
            <a:off x="1026883" y="2097279"/>
            <a:ext cx="95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63" name="Google Shape;763;p93"/>
          <p:cNvSpPr/>
          <p:nvPr/>
        </p:nvSpPr>
        <p:spPr>
          <a:xfrm>
            <a:off x="3045063" y="4838406"/>
            <a:ext cx="1109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4" name="Google Shape;76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4612350"/>
            <a:ext cx="955500" cy="7188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765" name="Google Shape;765;p93"/>
          <p:cNvSpPr/>
          <p:nvPr/>
        </p:nvSpPr>
        <p:spPr>
          <a:xfrm>
            <a:off x="2436802" y="4911302"/>
            <a:ext cx="44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66" name="Google Shape;766;p93"/>
          <p:cNvCxnSpPr/>
          <p:nvPr/>
        </p:nvCxnSpPr>
        <p:spPr>
          <a:xfrm rot="10800000">
            <a:off x="1548492" y="5050211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67" name="Google Shape;767;p93"/>
          <p:cNvSpPr/>
          <p:nvPr/>
        </p:nvSpPr>
        <p:spPr>
          <a:xfrm>
            <a:off x="421360" y="6290965"/>
            <a:ext cx="82869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1" lang="en-US" sz="2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kmer index is used to quickly find candidate alignment locations in genome.</a:t>
            </a:r>
            <a:endParaRPr sz="2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68" name="Google Shape;768;p93"/>
          <p:cNvSpPr/>
          <p:nvPr/>
        </p:nvSpPr>
        <p:spPr>
          <a:xfrm>
            <a:off x="5717572" y="2439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p93"/>
          <p:cNvSpPr/>
          <p:nvPr/>
        </p:nvSpPr>
        <p:spPr>
          <a:xfrm>
            <a:off x="5576677" y="20269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70" name="Google Shape;770;p93"/>
          <p:cNvSpPr/>
          <p:nvPr/>
        </p:nvSpPr>
        <p:spPr>
          <a:xfrm>
            <a:off x="6879601" y="20269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71" name="Google Shape;771;p93"/>
          <p:cNvSpPr/>
          <p:nvPr/>
        </p:nvSpPr>
        <p:spPr>
          <a:xfrm>
            <a:off x="7680001" y="2444067"/>
            <a:ext cx="554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2" name="Google Shape;772;p93"/>
          <p:cNvSpPr/>
          <p:nvPr/>
        </p:nvSpPr>
        <p:spPr>
          <a:xfrm>
            <a:off x="5717572" y="2744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3" name="Google Shape;773;p93"/>
          <p:cNvSpPr/>
          <p:nvPr/>
        </p:nvSpPr>
        <p:spPr>
          <a:xfrm>
            <a:off x="7680001" y="2748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4" name="Google Shape;774;p93"/>
          <p:cNvSpPr/>
          <p:nvPr/>
        </p:nvSpPr>
        <p:spPr>
          <a:xfrm>
            <a:off x="5717572" y="3049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5" name="Google Shape;775;p93"/>
          <p:cNvSpPr/>
          <p:nvPr/>
        </p:nvSpPr>
        <p:spPr>
          <a:xfrm>
            <a:off x="7680001" y="3053667"/>
            <a:ext cx="91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6" name="Google Shape;776;p93"/>
          <p:cNvSpPr/>
          <p:nvPr/>
        </p:nvSpPr>
        <p:spPr>
          <a:xfrm>
            <a:off x="5717572" y="3354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Google Shape;777;p93"/>
          <p:cNvSpPr/>
          <p:nvPr/>
        </p:nvSpPr>
        <p:spPr>
          <a:xfrm>
            <a:off x="7680001" y="3358467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8" name="Google Shape;778;p93"/>
          <p:cNvSpPr/>
          <p:nvPr/>
        </p:nvSpPr>
        <p:spPr>
          <a:xfrm>
            <a:off x="5717572" y="3658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9" name="Google Shape;779;p93"/>
          <p:cNvSpPr/>
          <p:nvPr/>
        </p:nvSpPr>
        <p:spPr>
          <a:xfrm>
            <a:off x="7680001" y="3663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0" name="Google Shape;780;p93"/>
          <p:cNvSpPr/>
          <p:nvPr/>
        </p:nvSpPr>
        <p:spPr>
          <a:xfrm>
            <a:off x="5717572" y="3963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1" name="Google Shape;781;p93"/>
          <p:cNvSpPr/>
          <p:nvPr/>
        </p:nvSpPr>
        <p:spPr>
          <a:xfrm>
            <a:off x="7680001" y="3968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Google Shape;782;p93"/>
          <p:cNvSpPr/>
          <p:nvPr/>
        </p:nvSpPr>
        <p:spPr>
          <a:xfrm>
            <a:off x="5717572" y="4268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3" name="Google Shape;783;p93"/>
          <p:cNvSpPr/>
          <p:nvPr/>
        </p:nvSpPr>
        <p:spPr>
          <a:xfrm>
            <a:off x="7680001" y="4272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4" name="Google Shape;784;p93"/>
          <p:cNvSpPr/>
          <p:nvPr/>
        </p:nvSpPr>
        <p:spPr>
          <a:xfrm>
            <a:off x="5717572" y="4573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5" name="Google Shape;785;p93"/>
          <p:cNvSpPr/>
          <p:nvPr/>
        </p:nvSpPr>
        <p:spPr>
          <a:xfrm>
            <a:off x="7680001" y="45776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6" name="Google Shape;786;p93"/>
          <p:cNvSpPr/>
          <p:nvPr/>
        </p:nvSpPr>
        <p:spPr>
          <a:xfrm>
            <a:off x="5717572" y="4878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7" name="Google Shape;787;p93"/>
          <p:cNvSpPr/>
          <p:nvPr/>
        </p:nvSpPr>
        <p:spPr>
          <a:xfrm>
            <a:off x="7680001" y="48824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Google Shape;788;p93"/>
          <p:cNvSpPr/>
          <p:nvPr/>
        </p:nvSpPr>
        <p:spPr>
          <a:xfrm>
            <a:off x="5717572" y="5182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9" name="Google Shape;789;p93"/>
          <p:cNvSpPr/>
          <p:nvPr/>
        </p:nvSpPr>
        <p:spPr>
          <a:xfrm>
            <a:off x="7680001" y="5187267"/>
            <a:ext cx="38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0" name="Google Shape;790;p93"/>
          <p:cNvSpPr/>
          <p:nvPr/>
        </p:nvSpPr>
        <p:spPr>
          <a:xfrm>
            <a:off x="5717572" y="5487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1" name="Google Shape;791;p93"/>
          <p:cNvSpPr/>
          <p:nvPr/>
        </p:nvSpPr>
        <p:spPr>
          <a:xfrm>
            <a:off x="7680001" y="54920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7"/>
          <p:cNvSpPr txBox="1"/>
          <p:nvPr>
            <p:ph idx="1" type="body"/>
          </p:nvPr>
        </p:nvSpPr>
        <p:spPr>
          <a:xfrm>
            <a:off x="381000" y="12192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Cells use signaling cascades to process information from their environment. 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typical cascade involves a extracellular receptor that triggers a transcriptional response 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the effect of the loss of function of a cellular component?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Map the function of a gene by measuring its impact on transcriptional output.</a:t>
            </a:r>
            <a:endParaRPr/>
          </a:p>
        </p:txBody>
      </p:sp>
      <p:sp>
        <p:nvSpPr>
          <p:cNvPr id="354" name="Google Shape;354;p67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Gene expression as a readout of cell state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4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97" name="Google Shape;797;p94"/>
          <p:cNvSpPr/>
          <p:nvPr/>
        </p:nvSpPr>
        <p:spPr>
          <a:xfrm>
            <a:off x="2102575" y="2019918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8" name="Google Shape;798;p94"/>
          <p:cNvSpPr/>
          <p:nvPr/>
        </p:nvSpPr>
        <p:spPr>
          <a:xfrm>
            <a:off x="1026883" y="2097279"/>
            <a:ext cx="95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99" name="Google Shape;799;p94"/>
          <p:cNvSpPr/>
          <p:nvPr/>
        </p:nvSpPr>
        <p:spPr>
          <a:xfrm>
            <a:off x="3045063" y="4838406"/>
            <a:ext cx="1109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00" name="Google Shape;80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4612350"/>
            <a:ext cx="955500" cy="7188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801" name="Google Shape;801;p94"/>
          <p:cNvSpPr/>
          <p:nvPr/>
        </p:nvSpPr>
        <p:spPr>
          <a:xfrm>
            <a:off x="2436802" y="4911302"/>
            <a:ext cx="44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802" name="Google Shape;802;p94"/>
          <p:cNvCxnSpPr/>
          <p:nvPr/>
        </p:nvCxnSpPr>
        <p:spPr>
          <a:xfrm rot="10800000">
            <a:off x="1548492" y="5050211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803" name="Google Shape;803;p94"/>
          <p:cNvSpPr/>
          <p:nvPr/>
        </p:nvSpPr>
        <p:spPr>
          <a:xfrm>
            <a:off x="5717572" y="2439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4" name="Google Shape;804;p94"/>
          <p:cNvSpPr/>
          <p:nvPr/>
        </p:nvSpPr>
        <p:spPr>
          <a:xfrm>
            <a:off x="5576677" y="20269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5" name="Google Shape;805;p94"/>
          <p:cNvSpPr/>
          <p:nvPr/>
        </p:nvSpPr>
        <p:spPr>
          <a:xfrm>
            <a:off x="6879601" y="20269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6" name="Google Shape;806;p94"/>
          <p:cNvSpPr/>
          <p:nvPr/>
        </p:nvSpPr>
        <p:spPr>
          <a:xfrm>
            <a:off x="7680001" y="2444067"/>
            <a:ext cx="554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94"/>
          <p:cNvSpPr/>
          <p:nvPr/>
        </p:nvSpPr>
        <p:spPr>
          <a:xfrm>
            <a:off x="5717572" y="2744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Google Shape;808;p94"/>
          <p:cNvSpPr/>
          <p:nvPr/>
        </p:nvSpPr>
        <p:spPr>
          <a:xfrm>
            <a:off x="7680001" y="2748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9" name="Google Shape;809;p94"/>
          <p:cNvSpPr/>
          <p:nvPr/>
        </p:nvSpPr>
        <p:spPr>
          <a:xfrm>
            <a:off x="5717572" y="3049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0" name="Google Shape;810;p94"/>
          <p:cNvSpPr/>
          <p:nvPr/>
        </p:nvSpPr>
        <p:spPr>
          <a:xfrm>
            <a:off x="7680001" y="3053667"/>
            <a:ext cx="91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1" name="Google Shape;811;p94"/>
          <p:cNvSpPr/>
          <p:nvPr/>
        </p:nvSpPr>
        <p:spPr>
          <a:xfrm>
            <a:off x="5717572" y="3354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2" name="Google Shape;812;p94"/>
          <p:cNvSpPr/>
          <p:nvPr/>
        </p:nvSpPr>
        <p:spPr>
          <a:xfrm>
            <a:off x="7680001" y="3358467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3" name="Google Shape;813;p94"/>
          <p:cNvSpPr/>
          <p:nvPr/>
        </p:nvSpPr>
        <p:spPr>
          <a:xfrm>
            <a:off x="5717572" y="3658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4" name="Google Shape;814;p94"/>
          <p:cNvSpPr/>
          <p:nvPr/>
        </p:nvSpPr>
        <p:spPr>
          <a:xfrm>
            <a:off x="7680001" y="3663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94"/>
          <p:cNvSpPr/>
          <p:nvPr/>
        </p:nvSpPr>
        <p:spPr>
          <a:xfrm>
            <a:off x="5717572" y="3963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6" name="Google Shape;816;p94"/>
          <p:cNvSpPr/>
          <p:nvPr/>
        </p:nvSpPr>
        <p:spPr>
          <a:xfrm>
            <a:off x="7680001" y="3968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7" name="Google Shape;817;p94"/>
          <p:cNvSpPr/>
          <p:nvPr/>
        </p:nvSpPr>
        <p:spPr>
          <a:xfrm>
            <a:off x="5717572" y="4268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8" name="Google Shape;818;p94"/>
          <p:cNvSpPr/>
          <p:nvPr/>
        </p:nvSpPr>
        <p:spPr>
          <a:xfrm>
            <a:off x="7680001" y="4272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9" name="Google Shape;819;p94"/>
          <p:cNvSpPr/>
          <p:nvPr/>
        </p:nvSpPr>
        <p:spPr>
          <a:xfrm>
            <a:off x="5717572" y="4573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0" name="Google Shape;820;p94"/>
          <p:cNvSpPr/>
          <p:nvPr/>
        </p:nvSpPr>
        <p:spPr>
          <a:xfrm>
            <a:off x="7680001" y="45776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1" name="Google Shape;821;p94"/>
          <p:cNvSpPr/>
          <p:nvPr/>
        </p:nvSpPr>
        <p:spPr>
          <a:xfrm>
            <a:off x="5717572" y="4878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94"/>
          <p:cNvSpPr/>
          <p:nvPr/>
        </p:nvSpPr>
        <p:spPr>
          <a:xfrm>
            <a:off x="7680001" y="48824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94"/>
          <p:cNvSpPr/>
          <p:nvPr/>
        </p:nvSpPr>
        <p:spPr>
          <a:xfrm>
            <a:off x="5717572" y="5182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4" name="Google Shape;824;p94"/>
          <p:cNvSpPr/>
          <p:nvPr/>
        </p:nvSpPr>
        <p:spPr>
          <a:xfrm>
            <a:off x="7680001" y="5187267"/>
            <a:ext cx="38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Google Shape;825;p94"/>
          <p:cNvSpPr/>
          <p:nvPr/>
        </p:nvSpPr>
        <p:spPr>
          <a:xfrm>
            <a:off x="5717572" y="5487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6" name="Google Shape;826;p94"/>
          <p:cNvSpPr/>
          <p:nvPr/>
        </p:nvSpPr>
        <p:spPr>
          <a:xfrm>
            <a:off x="7680001" y="54920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5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32" name="Google Shape;832;p95"/>
          <p:cNvSpPr/>
          <p:nvPr/>
        </p:nvSpPr>
        <p:spPr>
          <a:xfrm>
            <a:off x="2102575" y="2019918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95"/>
          <p:cNvSpPr/>
          <p:nvPr/>
        </p:nvSpPr>
        <p:spPr>
          <a:xfrm>
            <a:off x="1026883" y="2097279"/>
            <a:ext cx="95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34" name="Google Shape;834;p95"/>
          <p:cNvSpPr/>
          <p:nvPr/>
        </p:nvSpPr>
        <p:spPr>
          <a:xfrm>
            <a:off x="3045063" y="4838406"/>
            <a:ext cx="1109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35" name="Google Shape;83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4612350"/>
            <a:ext cx="955500" cy="7188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836" name="Google Shape;836;p95"/>
          <p:cNvSpPr/>
          <p:nvPr/>
        </p:nvSpPr>
        <p:spPr>
          <a:xfrm>
            <a:off x="2436802" y="4911302"/>
            <a:ext cx="44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837" name="Google Shape;837;p95"/>
          <p:cNvCxnSpPr/>
          <p:nvPr/>
        </p:nvCxnSpPr>
        <p:spPr>
          <a:xfrm rot="10800000">
            <a:off x="1548492" y="5050211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838" name="Google Shape;838;p95"/>
          <p:cNvCxnSpPr/>
          <p:nvPr/>
        </p:nvCxnSpPr>
        <p:spPr>
          <a:xfrm flipH="1" rot="10800000">
            <a:off x="3238100" y="3260633"/>
            <a:ext cx="2629200" cy="16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p95"/>
          <p:cNvSpPr/>
          <p:nvPr/>
        </p:nvSpPr>
        <p:spPr>
          <a:xfrm rot="-2016674">
            <a:off x="3963062" y="3729244"/>
            <a:ext cx="1028082" cy="264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match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40" name="Google Shape;840;p95"/>
          <p:cNvSpPr/>
          <p:nvPr/>
        </p:nvSpPr>
        <p:spPr>
          <a:xfrm>
            <a:off x="3181838" y="5534267"/>
            <a:ext cx="1109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95"/>
          <p:cNvSpPr/>
          <p:nvPr/>
        </p:nvSpPr>
        <p:spPr>
          <a:xfrm>
            <a:off x="1996997" y="5724100"/>
            <a:ext cx="110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42" name="Google Shape;842;p95"/>
          <p:cNvSpPr/>
          <p:nvPr/>
        </p:nvSpPr>
        <p:spPr>
          <a:xfrm>
            <a:off x="5717572" y="2439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Google Shape;843;p95"/>
          <p:cNvSpPr/>
          <p:nvPr/>
        </p:nvSpPr>
        <p:spPr>
          <a:xfrm>
            <a:off x="5576677" y="20269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44" name="Google Shape;844;p95"/>
          <p:cNvSpPr/>
          <p:nvPr/>
        </p:nvSpPr>
        <p:spPr>
          <a:xfrm>
            <a:off x="6879601" y="20269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45" name="Google Shape;845;p95"/>
          <p:cNvSpPr/>
          <p:nvPr/>
        </p:nvSpPr>
        <p:spPr>
          <a:xfrm>
            <a:off x="7680001" y="2444067"/>
            <a:ext cx="554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6" name="Google Shape;846;p95"/>
          <p:cNvSpPr/>
          <p:nvPr/>
        </p:nvSpPr>
        <p:spPr>
          <a:xfrm>
            <a:off x="5717572" y="2744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7" name="Google Shape;847;p95"/>
          <p:cNvSpPr/>
          <p:nvPr/>
        </p:nvSpPr>
        <p:spPr>
          <a:xfrm>
            <a:off x="7680001" y="2748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95"/>
          <p:cNvSpPr/>
          <p:nvPr/>
        </p:nvSpPr>
        <p:spPr>
          <a:xfrm>
            <a:off x="5717572" y="3049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95"/>
          <p:cNvSpPr/>
          <p:nvPr/>
        </p:nvSpPr>
        <p:spPr>
          <a:xfrm>
            <a:off x="7680001" y="3053667"/>
            <a:ext cx="91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0" name="Google Shape;850;p95"/>
          <p:cNvSpPr/>
          <p:nvPr/>
        </p:nvSpPr>
        <p:spPr>
          <a:xfrm>
            <a:off x="5717572" y="3354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1" name="Google Shape;851;p95"/>
          <p:cNvSpPr/>
          <p:nvPr/>
        </p:nvSpPr>
        <p:spPr>
          <a:xfrm>
            <a:off x="7680001" y="3358467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2" name="Google Shape;852;p95"/>
          <p:cNvSpPr/>
          <p:nvPr/>
        </p:nvSpPr>
        <p:spPr>
          <a:xfrm>
            <a:off x="5717572" y="3658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3" name="Google Shape;853;p95"/>
          <p:cNvSpPr/>
          <p:nvPr/>
        </p:nvSpPr>
        <p:spPr>
          <a:xfrm>
            <a:off x="7680001" y="3663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4" name="Google Shape;854;p95"/>
          <p:cNvSpPr/>
          <p:nvPr/>
        </p:nvSpPr>
        <p:spPr>
          <a:xfrm>
            <a:off x="5717572" y="3963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5" name="Google Shape;855;p95"/>
          <p:cNvSpPr/>
          <p:nvPr/>
        </p:nvSpPr>
        <p:spPr>
          <a:xfrm>
            <a:off x="7680001" y="3968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95"/>
          <p:cNvSpPr/>
          <p:nvPr/>
        </p:nvSpPr>
        <p:spPr>
          <a:xfrm>
            <a:off x="5717572" y="4268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7" name="Google Shape;857;p95"/>
          <p:cNvSpPr/>
          <p:nvPr/>
        </p:nvSpPr>
        <p:spPr>
          <a:xfrm>
            <a:off x="7680001" y="4272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8" name="Google Shape;858;p95"/>
          <p:cNvSpPr/>
          <p:nvPr/>
        </p:nvSpPr>
        <p:spPr>
          <a:xfrm>
            <a:off x="5717572" y="4573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9" name="Google Shape;859;p95"/>
          <p:cNvSpPr/>
          <p:nvPr/>
        </p:nvSpPr>
        <p:spPr>
          <a:xfrm>
            <a:off x="7680001" y="45776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95"/>
          <p:cNvSpPr/>
          <p:nvPr/>
        </p:nvSpPr>
        <p:spPr>
          <a:xfrm>
            <a:off x="5717572" y="4878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95"/>
          <p:cNvSpPr/>
          <p:nvPr/>
        </p:nvSpPr>
        <p:spPr>
          <a:xfrm>
            <a:off x="7680001" y="48824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95"/>
          <p:cNvSpPr/>
          <p:nvPr/>
        </p:nvSpPr>
        <p:spPr>
          <a:xfrm>
            <a:off x="5717572" y="5182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3" name="Google Shape;863;p95"/>
          <p:cNvSpPr/>
          <p:nvPr/>
        </p:nvSpPr>
        <p:spPr>
          <a:xfrm>
            <a:off x="7680001" y="5187267"/>
            <a:ext cx="38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4" name="Google Shape;864;p95"/>
          <p:cNvSpPr/>
          <p:nvPr/>
        </p:nvSpPr>
        <p:spPr>
          <a:xfrm>
            <a:off x="5717572" y="5487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95"/>
          <p:cNvSpPr/>
          <p:nvPr/>
        </p:nvSpPr>
        <p:spPr>
          <a:xfrm>
            <a:off x="7680001" y="54920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71" name="Google Shape;871;p96"/>
          <p:cNvSpPr/>
          <p:nvPr/>
        </p:nvSpPr>
        <p:spPr>
          <a:xfrm>
            <a:off x="2102575" y="2019918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96"/>
          <p:cNvSpPr/>
          <p:nvPr/>
        </p:nvSpPr>
        <p:spPr>
          <a:xfrm>
            <a:off x="1026883" y="2097279"/>
            <a:ext cx="95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73" name="Google Shape;873;p96"/>
          <p:cNvSpPr/>
          <p:nvPr/>
        </p:nvSpPr>
        <p:spPr>
          <a:xfrm>
            <a:off x="3045063" y="4838406"/>
            <a:ext cx="1109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-US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74" name="Google Shape;87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4612350"/>
            <a:ext cx="955500" cy="7188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875" name="Google Shape;875;p96"/>
          <p:cNvSpPr/>
          <p:nvPr/>
        </p:nvSpPr>
        <p:spPr>
          <a:xfrm>
            <a:off x="2436802" y="4911302"/>
            <a:ext cx="44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876" name="Google Shape;876;p96"/>
          <p:cNvCxnSpPr/>
          <p:nvPr/>
        </p:nvCxnSpPr>
        <p:spPr>
          <a:xfrm rot="10800000">
            <a:off x="1548492" y="5050211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877" name="Google Shape;877;p96"/>
          <p:cNvCxnSpPr/>
          <p:nvPr/>
        </p:nvCxnSpPr>
        <p:spPr>
          <a:xfrm flipH="1" rot="10800000">
            <a:off x="3695300" y="4162733"/>
            <a:ext cx="2181600" cy="7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96"/>
          <p:cNvSpPr/>
          <p:nvPr/>
        </p:nvSpPr>
        <p:spPr>
          <a:xfrm>
            <a:off x="3181838" y="5534267"/>
            <a:ext cx="1109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3,10,6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9" name="Google Shape;879;p96"/>
          <p:cNvSpPr/>
          <p:nvPr/>
        </p:nvSpPr>
        <p:spPr>
          <a:xfrm>
            <a:off x="1996997" y="5724100"/>
            <a:ext cx="110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80" name="Google Shape;880;p96"/>
          <p:cNvSpPr/>
          <p:nvPr/>
        </p:nvSpPr>
        <p:spPr>
          <a:xfrm>
            <a:off x="5717572" y="2439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1" name="Google Shape;881;p96"/>
          <p:cNvSpPr/>
          <p:nvPr/>
        </p:nvSpPr>
        <p:spPr>
          <a:xfrm>
            <a:off x="5576677" y="20269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82" name="Google Shape;882;p96"/>
          <p:cNvSpPr/>
          <p:nvPr/>
        </p:nvSpPr>
        <p:spPr>
          <a:xfrm>
            <a:off x="6879601" y="20269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83" name="Google Shape;883;p96"/>
          <p:cNvSpPr/>
          <p:nvPr/>
        </p:nvSpPr>
        <p:spPr>
          <a:xfrm>
            <a:off x="7680001" y="2444067"/>
            <a:ext cx="554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96"/>
          <p:cNvSpPr/>
          <p:nvPr/>
        </p:nvSpPr>
        <p:spPr>
          <a:xfrm>
            <a:off x="5717572" y="2744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Google Shape;885;p96"/>
          <p:cNvSpPr/>
          <p:nvPr/>
        </p:nvSpPr>
        <p:spPr>
          <a:xfrm>
            <a:off x="7680001" y="2748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6" name="Google Shape;886;p96"/>
          <p:cNvSpPr/>
          <p:nvPr/>
        </p:nvSpPr>
        <p:spPr>
          <a:xfrm>
            <a:off x="5717572" y="3049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Google Shape;887;p96"/>
          <p:cNvSpPr/>
          <p:nvPr/>
        </p:nvSpPr>
        <p:spPr>
          <a:xfrm>
            <a:off x="7680001" y="3053667"/>
            <a:ext cx="91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Google Shape;888;p96"/>
          <p:cNvSpPr/>
          <p:nvPr/>
        </p:nvSpPr>
        <p:spPr>
          <a:xfrm>
            <a:off x="5717572" y="3354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96"/>
          <p:cNvSpPr/>
          <p:nvPr/>
        </p:nvSpPr>
        <p:spPr>
          <a:xfrm>
            <a:off x="7680001" y="3358467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96"/>
          <p:cNvSpPr/>
          <p:nvPr/>
        </p:nvSpPr>
        <p:spPr>
          <a:xfrm>
            <a:off x="5717572" y="3658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1" name="Google Shape;891;p96"/>
          <p:cNvSpPr/>
          <p:nvPr/>
        </p:nvSpPr>
        <p:spPr>
          <a:xfrm>
            <a:off x="7680001" y="3663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2" name="Google Shape;892;p96"/>
          <p:cNvSpPr/>
          <p:nvPr/>
        </p:nvSpPr>
        <p:spPr>
          <a:xfrm>
            <a:off x="5717572" y="3963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3" name="Google Shape;893;p96"/>
          <p:cNvSpPr/>
          <p:nvPr/>
        </p:nvSpPr>
        <p:spPr>
          <a:xfrm>
            <a:off x="7680001" y="3968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4" name="Google Shape;894;p96"/>
          <p:cNvSpPr/>
          <p:nvPr/>
        </p:nvSpPr>
        <p:spPr>
          <a:xfrm>
            <a:off x="5717572" y="4268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5" name="Google Shape;895;p96"/>
          <p:cNvSpPr/>
          <p:nvPr/>
        </p:nvSpPr>
        <p:spPr>
          <a:xfrm>
            <a:off x="7680001" y="4272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6" name="Google Shape;896;p96"/>
          <p:cNvSpPr/>
          <p:nvPr/>
        </p:nvSpPr>
        <p:spPr>
          <a:xfrm>
            <a:off x="5717572" y="4573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7" name="Google Shape;897;p96"/>
          <p:cNvSpPr/>
          <p:nvPr/>
        </p:nvSpPr>
        <p:spPr>
          <a:xfrm>
            <a:off x="7680001" y="45776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8" name="Google Shape;898;p96"/>
          <p:cNvSpPr/>
          <p:nvPr/>
        </p:nvSpPr>
        <p:spPr>
          <a:xfrm>
            <a:off x="5717572" y="4878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9" name="Google Shape;899;p96"/>
          <p:cNvSpPr/>
          <p:nvPr/>
        </p:nvSpPr>
        <p:spPr>
          <a:xfrm>
            <a:off x="7680001" y="48824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96"/>
          <p:cNvSpPr/>
          <p:nvPr/>
        </p:nvSpPr>
        <p:spPr>
          <a:xfrm>
            <a:off x="5717572" y="5182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1" name="Google Shape;901;p96"/>
          <p:cNvSpPr/>
          <p:nvPr/>
        </p:nvSpPr>
        <p:spPr>
          <a:xfrm>
            <a:off x="7680001" y="5187267"/>
            <a:ext cx="38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96"/>
          <p:cNvSpPr/>
          <p:nvPr/>
        </p:nvSpPr>
        <p:spPr>
          <a:xfrm>
            <a:off x="5717572" y="5487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3" name="Google Shape;903;p96"/>
          <p:cNvSpPr/>
          <p:nvPr/>
        </p:nvSpPr>
        <p:spPr>
          <a:xfrm>
            <a:off x="7680001" y="54920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7"/>
          <p:cNvSpPr/>
          <p:nvPr/>
        </p:nvSpPr>
        <p:spPr>
          <a:xfrm>
            <a:off x="375047" y="0"/>
            <a:ext cx="8358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-US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-US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-US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09" name="Google Shape;909;p97"/>
          <p:cNvSpPr/>
          <p:nvPr/>
        </p:nvSpPr>
        <p:spPr>
          <a:xfrm>
            <a:off x="2102575" y="2019918"/>
            <a:ext cx="2823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0" name="Google Shape;910;p97"/>
          <p:cNvSpPr/>
          <p:nvPr/>
        </p:nvSpPr>
        <p:spPr>
          <a:xfrm>
            <a:off x="1026883" y="2097279"/>
            <a:ext cx="95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11" name="Google Shape;911;p97"/>
          <p:cNvSpPr/>
          <p:nvPr/>
        </p:nvSpPr>
        <p:spPr>
          <a:xfrm>
            <a:off x="3045063" y="4838406"/>
            <a:ext cx="1109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100" u="none" cap="none" strike="noStrike"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12" name="Google Shape;91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4612350"/>
            <a:ext cx="955500" cy="7188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913" name="Google Shape;913;p97"/>
          <p:cNvSpPr/>
          <p:nvPr/>
        </p:nvSpPr>
        <p:spPr>
          <a:xfrm>
            <a:off x="2436802" y="4911302"/>
            <a:ext cx="44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14" name="Google Shape;914;p97"/>
          <p:cNvCxnSpPr/>
          <p:nvPr/>
        </p:nvCxnSpPr>
        <p:spPr>
          <a:xfrm rot="10800000">
            <a:off x="1548492" y="5050211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915" name="Google Shape;915;p97"/>
          <p:cNvSpPr/>
          <p:nvPr/>
        </p:nvSpPr>
        <p:spPr>
          <a:xfrm>
            <a:off x="3181838" y="5534267"/>
            <a:ext cx="1109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,10,</a:t>
            </a:r>
            <a:r>
              <a:rPr b="0" i="0" lang="en-US" sz="2000" u="none" cap="none" strike="noStrik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6" name="Google Shape;916;p97"/>
          <p:cNvSpPr/>
          <p:nvPr/>
        </p:nvSpPr>
        <p:spPr>
          <a:xfrm>
            <a:off x="1996997" y="5724100"/>
            <a:ext cx="110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17" name="Google Shape;917;p97"/>
          <p:cNvCxnSpPr/>
          <p:nvPr/>
        </p:nvCxnSpPr>
        <p:spPr>
          <a:xfrm rot="10800000">
            <a:off x="3122100" y="2401733"/>
            <a:ext cx="483300" cy="24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97"/>
          <p:cNvCxnSpPr/>
          <p:nvPr/>
        </p:nvCxnSpPr>
        <p:spPr>
          <a:xfrm rot="10800000">
            <a:off x="2664925" y="2401733"/>
            <a:ext cx="505500" cy="24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97"/>
          <p:cNvCxnSpPr/>
          <p:nvPr/>
        </p:nvCxnSpPr>
        <p:spPr>
          <a:xfrm rot="10800000">
            <a:off x="3579475" y="2401400"/>
            <a:ext cx="489900" cy="25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0" name="Google Shape;920;p97"/>
          <p:cNvSpPr/>
          <p:nvPr/>
        </p:nvSpPr>
        <p:spPr>
          <a:xfrm>
            <a:off x="2959813" y="3648567"/>
            <a:ext cx="1109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2000" u="none" cap="none" strike="noStrik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1" name="Google Shape;921;p97"/>
          <p:cNvSpPr/>
          <p:nvPr/>
        </p:nvSpPr>
        <p:spPr>
          <a:xfrm>
            <a:off x="5717572" y="2439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-US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97"/>
          <p:cNvSpPr/>
          <p:nvPr/>
        </p:nvSpPr>
        <p:spPr>
          <a:xfrm>
            <a:off x="5576677" y="2026940"/>
            <a:ext cx="1149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3" name="Google Shape;923;p97"/>
          <p:cNvSpPr/>
          <p:nvPr/>
        </p:nvSpPr>
        <p:spPr>
          <a:xfrm>
            <a:off x="6879601" y="2026933"/>
            <a:ext cx="20277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-US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4" name="Google Shape;924;p97"/>
          <p:cNvSpPr/>
          <p:nvPr/>
        </p:nvSpPr>
        <p:spPr>
          <a:xfrm>
            <a:off x="7680001" y="2444067"/>
            <a:ext cx="554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5" name="Google Shape;925;p97"/>
          <p:cNvSpPr/>
          <p:nvPr/>
        </p:nvSpPr>
        <p:spPr>
          <a:xfrm>
            <a:off x="5717572" y="2744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6" name="Google Shape;926;p97"/>
          <p:cNvSpPr/>
          <p:nvPr/>
        </p:nvSpPr>
        <p:spPr>
          <a:xfrm>
            <a:off x="7680001" y="2748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7" name="Google Shape;927;p97"/>
          <p:cNvSpPr/>
          <p:nvPr/>
        </p:nvSpPr>
        <p:spPr>
          <a:xfrm>
            <a:off x="5717572" y="3049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8" name="Google Shape;928;p97"/>
          <p:cNvSpPr/>
          <p:nvPr/>
        </p:nvSpPr>
        <p:spPr>
          <a:xfrm>
            <a:off x="7680001" y="3053667"/>
            <a:ext cx="91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9" name="Google Shape;929;p97"/>
          <p:cNvSpPr/>
          <p:nvPr/>
        </p:nvSpPr>
        <p:spPr>
          <a:xfrm>
            <a:off x="5717572" y="3354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0" name="Google Shape;930;p97"/>
          <p:cNvSpPr/>
          <p:nvPr/>
        </p:nvSpPr>
        <p:spPr>
          <a:xfrm>
            <a:off x="7680001" y="3358467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1" name="Google Shape;931;p97"/>
          <p:cNvSpPr/>
          <p:nvPr/>
        </p:nvSpPr>
        <p:spPr>
          <a:xfrm>
            <a:off x="5717572" y="3658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Google Shape;932;p97"/>
          <p:cNvSpPr/>
          <p:nvPr/>
        </p:nvSpPr>
        <p:spPr>
          <a:xfrm>
            <a:off x="7680001" y="36632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3" name="Google Shape;933;p97"/>
          <p:cNvSpPr/>
          <p:nvPr/>
        </p:nvSpPr>
        <p:spPr>
          <a:xfrm>
            <a:off x="5717572" y="3963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4" name="Google Shape;934;p97"/>
          <p:cNvSpPr/>
          <p:nvPr/>
        </p:nvSpPr>
        <p:spPr>
          <a:xfrm>
            <a:off x="7680001" y="39680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Google Shape;935;p97"/>
          <p:cNvSpPr/>
          <p:nvPr/>
        </p:nvSpPr>
        <p:spPr>
          <a:xfrm>
            <a:off x="5717572" y="42684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6" name="Google Shape;936;p97"/>
          <p:cNvSpPr/>
          <p:nvPr/>
        </p:nvSpPr>
        <p:spPr>
          <a:xfrm>
            <a:off x="7680001" y="42728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7" name="Google Shape;937;p97"/>
          <p:cNvSpPr/>
          <p:nvPr/>
        </p:nvSpPr>
        <p:spPr>
          <a:xfrm>
            <a:off x="5717572" y="45732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8" name="Google Shape;938;p97"/>
          <p:cNvSpPr/>
          <p:nvPr/>
        </p:nvSpPr>
        <p:spPr>
          <a:xfrm>
            <a:off x="7680001" y="4577670"/>
            <a:ext cx="18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9" name="Google Shape;939;p97"/>
          <p:cNvSpPr/>
          <p:nvPr/>
        </p:nvSpPr>
        <p:spPr>
          <a:xfrm>
            <a:off x="5717572" y="48780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0" name="Google Shape;940;p97"/>
          <p:cNvSpPr/>
          <p:nvPr/>
        </p:nvSpPr>
        <p:spPr>
          <a:xfrm>
            <a:off x="7680001" y="48824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1" name="Google Shape;941;p97"/>
          <p:cNvSpPr/>
          <p:nvPr/>
        </p:nvSpPr>
        <p:spPr>
          <a:xfrm>
            <a:off x="5717572" y="51828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2" name="Google Shape;942;p97"/>
          <p:cNvSpPr/>
          <p:nvPr/>
        </p:nvSpPr>
        <p:spPr>
          <a:xfrm>
            <a:off x="7680001" y="5187267"/>
            <a:ext cx="38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3" name="Google Shape;943;p97"/>
          <p:cNvSpPr/>
          <p:nvPr/>
        </p:nvSpPr>
        <p:spPr>
          <a:xfrm>
            <a:off x="5717572" y="5487600"/>
            <a:ext cx="77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Google Shape;944;p97"/>
          <p:cNvSpPr/>
          <p:nvPr/>
        </p:nvSpPr>
        <p:spPr>
          <a:xfrm>
            <a:off x="7680001" y="5492067"/>
            <a:ext cx="476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8"/>
          <p:cNvSpPr txBox="1"/>
          <p:nvPr/>
        </p:nvSpPr>
        <p:spPr>
          <a:xfrm>
            <a:off x="7313775" y="6315625"/>
            <a:ext cx="1222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Quinlan Lab </a:t>
            </a:r>
            <a:endParaRPr/>
          </a:p>
        </p:txBody>
      </p:sp>
      <p:sp>
        <p:nvSpPr>
          <p:cNvPr id="950" name="Google Shape;950;p9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4200">
                <a:latin typeface="Economica"/>
                <a:ea typeface="Economica"/>
                <a:cs typeface="Economica"/>
                <a:sym typeface="Economica"/>
              </a:rPr>
              <a:t>Mapping quality (MAPQ)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51" name="Google Shape;951;p98"/>
          <p:cNvSpPr txBox="1"/>
          <p:nvPr/>
        </p:nvSpPr>
        <p:spPr>
          <a:xfrm>
            <a:off x="375050" y="837300"/>
            <a:ext cx="85014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What is the probability that the sequence should be 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mapped here and only here?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MAPQ uses the Phred (log) scale: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52" name="Google Shape;952;p98"/>
          <p:cNvSpPr/>
          <p:nvPr/>
        </p:nvSpPr>
        <p:spPr>
          <a:xfrm>
            <a:off x="4346151" y="2215586"/>
            <a:ext cx="438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= -10*log</a:t>
            </a:r>
            <a:r>
              <a:rPr b="0" i="0" lang="en-U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</a:t>
            </a: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map_loc_wrong</a:t>
            </a: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/>
          </a:p>
        </p:txBody>
      </p:sp>
      <p:sp>
        <p:nvSpPr>
          <p:cNvPr id="953" name="Google Shape;953;p98"/>
          <p:cNvSpPr txBox="1"/>
          <p:nvPr/>
        </p:nvSpPr>
        <p:spPr>
          <a:xfrm>
            <a:off x="2226450" y="3198513"/>
            <a:ext cx="1905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(P</a:t>
            </a:r>
            <a:r>
              <a:rPr baseline="-25000" lang="en-US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map_loc_wrong</a:t>
            </a:r>
            <a:r>
              <a:rPr lang="en-US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 sz="25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54" name="Google Shape;954;p98"/>
          <p:cNvSpPr txBox="1"/>
          <p:nvPr/>
        </p:nvSpPr>
        <p:spPr>
          <a:xfrm>
            <a:off x="5768925" y="3198513"/>
            <a:ext cx="165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MAPQ</a:t>
            </a:r>
            <a:endParaRPr sz="25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55" name="Google Shape;955;p98"/>
          <p:cNvCxnSpPr/>
          <p:nvPr/>
        </p:nvCxnSpPr>
        <p:spPr>
          <a:xfrm flipH="1" rot="10800000">
            <a:off x="2182575" y="3807975"/>
            <a:ext cx="4415100" cy="6000"/>
          </a:xfrm>
          <a:prstGeom prst="straightConnector1">
            <a:avLst/>
          </a:prstGeom>
          <a:noFill/>
          <a:ln cap="flat" cmpd="sng" w="9525">
            <a:solidFill>
              <a:srgbClr val="5358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6" name="Google Shape;956;p98"/>
          <p:cNvSpPr txBox="1"/>
          <p:nvPr/>
        </p:nvSpPr>
        <p:spPr>
          <a:xfrm>
            <a:off x="2319352" y="3782736"/>
            <a:ext cx="304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7" name="Google Shape;957;p98"/>
          <p:cNvSpPr txBox="1"/>
          <p:nvPr/>
        </p:nvSpPr>
        <p:spPr>
          <a:xfrm>
            <a:off x="5825925" y="3782736"/>
            <a:ext cx="304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8" name="Google Shape;958;p98"/>
          <p:cNvSpPr txBox="1"/>
          <p:nvPr/>
        </p:nvSpPr>
        <p:spPr>
          <a:xfrm>
            <a:off x="3826650" y="3198513"/>
            <a:ext cx="200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log</a:t>
            </a:r>
            <a:r>
              <a:rPr baseline="-25000" lang="en-US" sz="23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lang="en-US" sz="23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(P</a:t>
            </a:r>
            <a:r>
              <a:rPr baseline="-25000" lang="en-US" sz="23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map_loc_wrong</a:t>
            </a:r>
            <a:r>
              <a:rPr lang="en-US" sz="23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 sz="23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59" name="Google Shape;959;p98"/>
          <p:cNvSpPr txBox="1"/>
          <p:nvPr/>
        </p:nvSpPr>
        <p:spPr>
          <a:xfrm>
            <a:off x="4388138" y="3806211"/>
            <a:ext cx="304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0" name="Google Shape;960;p98"/>
          <p:cNvSpPr txBox="1"/>
          <p:nvPr/>
        </p:nvSpPr>
        <p:spPr>
          <a:xfrm>
            <a:off x="2319352" y="4163725"/>
            <a:ext cx="952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1" name="Google Shape;961;p98"/>
          <p:cNvSpPr txBox="1"/>
          <p:nvPr/>
        </p:nvSpPr>
        <p:spPr>
          <a:xfrm>
            <a:off x="5825925" y="4163736"/>
            <a:ext cx="648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2" name="Google Shape;962;p98"/>
          <p:cNvSpPr txBox="1"/>
          <p:nvPr/>
        </p:nvSpPr>
        <p:spPr>
          <a:xfrm>
            <a:off x="4235764" y="4187211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-1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3" name="Google Shape;963;p98"/>
          <p:cNvSpPr txBox="1"/>
          <p:nvPr/>
        </p:nvSpPr>
        <p:spPr>
          <a:xfrm>
            <a:off x="2319352" y="4544736"/>
            <a:ext cx="12000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4" name="Google Shape;964;p98"/>
          <p:cNvSpPr txBox="1"/>
          <p:nvPr/>
        </p:nvSpPr>
        <p:spPr>
          <a:xfrm>
            <a:off x="5825925" y="4544736"/>
            <a:ext cx="648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5" name="Google Shape;965;p98"/>
          <p:cNvSpPr txBox="1"/>
          <p:nvPr/>
        </p:nvSpPr>
        <p:spPr>
          <a:xfrm>
            <a:off x="4235764" y="4568211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-2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6" name="Google Shape;966;p98"/>
          <p:cNvSpPr txBox="1"/>
          <p:nvPr/>
        </p:nvSpPr>
        <p:spPr>
          <a:xfrm>
            <a:off x="2319352" y="4925736"/>
            <a:ext cx="12000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0.001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7" name="Google Shape;967;p98"/>
          <p:cNvSpPr txBox="1"/>
          <p:nvPr/>
        </p:nvSpPr>
        <p:spPr>
          <a:xfrm>
            <a:off x="5825925" y="4925736"/>
            <a:ext cx="648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30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8" name="Google Shape;968;p98"/>
          <p:cNvSpPr txBox="1"/>
          <p:nvPr/>
        </p:nvSpPr>
        <p:spPr>
          <a:xfrm>
            <a:off x="4235764" y="4949211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-3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9" name="Google Shape;969;p98"/>
          <p:cNvSpPr txBox="1"/>
          <p:nvPr/>
        </p:nvSpPr>
        <p:spPr>
          <a:xfrm>
            <a:off x="2319352" y="5306736"/>
            <a:ext cx="12000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0.0001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0" name="Google Shape;970;p98"/>
          <p:cNvSpPr txBox="1"/>
          <p:nvPr/>
        </p:nvSpPr>
        <p:spPr>
          <a:xfrm>
            <a:off x="5825925" y="5306736"/>
            <a:ext cx="648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40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1" name="Google Shape;971;p98"/>
          <p:cNvSpPr txBox="1"/>
          <p:nvPr/>
        </p:nvSpPr>
        <p:spPr>
          <a:xfrm>
            <a:off x="4235764" y="5330211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-4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76200"/>
            <a:ext cx="6469988" cy="65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9"/>
          <p:cNvSpPr txBox="1"/>
          <p:nvPr/>
        </p:nvSpPr>
        <p:spPr>
          <a:xfrm>
            <a:off x="5599451" y="6550225"/>
            <a:ext cx="378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Trapnell, Salzberg, Nature Biotechnology 2009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00"/>
          <p:cNvSpPr txBox="1"/>
          <p:nvPr>
            <p:ph idx="1" type="body"/>
          </p:nvPr>
        </p:nvSpPr>
        <p:spPr>
          <a:xfrm>
            <a:off x="381000" y="12192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Once loaded onto memory, they can process thousands of reads/second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aligners offer different advantages: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Sensitivity to variability (aligning to highly variable organisms)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Speed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Memory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Specificity (at some cost of sensitivity)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is NOT a solved problem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You really do not know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which region was sequenced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you only know what is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best match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the reference. 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There could be sequencing errors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Variability</a:t>
            </a:r>
            <a:endParaRPr/>
          </a:p>
          <a:p>
            <a:pPr indent="-285750" lvl="1" marL="593725" marR="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Non unique alignments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3" name="Google Shape;983;p100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Read alignment rel</a:t>
            </a:r>
            <a:r>
              <a:rPr lang="en-US"/>
              <a:t>ies</a:t>
            </a: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on a dictionary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064" y="762000"/>
            <a:ext cx="8311470" cy="558377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01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Short read aligners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90" name="Google Shape;990;p101"/>
          <p:cNvSpPr txBox="1"/>
          <p:nvPr/>
        </p:nvSpPr>
        <p:spPr>
          <a:xfrm>
            <a:off x="5330135" y="6457890"/>
            <a:ext cx="38138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Pharmaceutics 2015, 7, 523-541; doi:10.3390/pharmaceutics7040523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2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96" name="Google Shape;99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567" y="762000"/>
            <a:ext cx="4211782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02"/>
          <p:cNvSpPr txBox="1"/>
          <p:nvPr/>
        </p:nvSpPr>
        <p:spPr>
          <a:xfrm>
            <a:off x="5330135" y="6457890"/>
            <a:ext cx="38138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Pharmaceutics 2015, 7, 523-541; doi:10.3390/pharmaceutics7040523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3"/>
          <p:cNvSpPr txBox="1"/>
          <p:nvPr>
            <p:ph type="title"/>
          </p:nvPr>
        </p:nvSpPr>
        <p:spPr>
          <a:xfrm>
            <a:off x="311700" y="116433"/>
            <a:ext cx="8520600" cy="11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Sequence alignment software</a:t>
            </a:r>
            <a:endParaRPr sz="4000"/>
          </a:p>
        </p:txBody>
      </p:sp>
      <p:graphicFrame>
        <p:nvGraphicFramePr>
          <p:cNvPr id="1003" name="Google Shape;1003;p103"/>
          <p:cNvGraphicFramePr/>
          <p:nvPr/>
        </p:nvGraphicFramePr>
        <p:xfrm>
          <a:off x="97256" y="15448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{E2FF4858-A6E5-4321-8E52-AF5CF96EB3F0}</a:tableStyleId>
              </a:tblPr>
              <a:tblGrid>
                <a:gridCol w="1669925"/>
                <a:gridCol w="2933075"/>
                <a:gridCol w="1958825"/>
                <a:gridCol w="2384600"/>
              </a:tblGrid>
              <a:tr h="5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 u="sng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Aligner</a:t>
                      </a:r>
                      <a:endParaRPr b="1" sz="3300" u="sng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 u="sng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Approach</a:t>
                      </a:r>
                      <a:endParaRPr b="1" sz="3300" u="sng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 u="sng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Applications</a:t>
                      </a:r>
                      <a:endParaRPr b="1" sz="3300" u="sng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 u="sng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Availability</a:t>
                      </a:r>
                      <a:endParaRPr b="1" sz="3300" u="sng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BWA-mem</a:t>
                      </a:r>
                      <a:endParaRPr sz="31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7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Burrows-Wheeler</a:t>
                      </a:r>
                      <a:endParaRPr sz="2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DNA, SE, PE, SV</a:t>
                      </a:r>
                      <a:endParaRPr sz="27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2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Bowtie2</a:t>
                      </a:r>
                      <a:endParaRPr sz="31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Burrows-Wheeler</a:t>
                      </a:r>
                      <a:endParaRPr sz="25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DNA, SE, PE, SV</a:t>
                      </a:r>
                      <a:endParaRPr sz="27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2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Novoalign</a:t>
                      </a:r>
                      <a:endParaRPr sz="31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hash-based </a:t>
                      </a:r>
                      <a:endParaRPr sz="25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DNA, SE, PE</a:t>
                      </a:r>
                      <a:endParaRPr sz="27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free for academic use</a:t>
                      </a:r>
                      <a:endParaRPr sz="2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STAR</a:t>
                      </a:r>
                      <a:endParaRPr sz="31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hash-based (reads)</a:t>
                      </a:r>
                      <a:endParaRPr sz="2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RNA-seq</a:t>
                      </a:r>
                      <a:endParaRPr sz="27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2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GSNAP</a:t>
                      </a:r>
                      <a:endParaRPr sz="31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hash-based (reads)</a:t>
                      </a:r>
                      <a:endParaRPr sz="25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RNA-seq</a:t>
                      </a:r>
                      <a:endParaRPr sz="27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25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TopHat2</a:t>
                      </a:r>
                      <a:endParaRPr sz="31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Burrows-Wheeler</a:t>
                      </a:r>
                      <a:endParaRPr sz="25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RNA-seq</a:t>
                      </a:r>
                      <a:endParaRPr sz="27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250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HISAT2</a:t>
                      </a:r>
                      <a:endParaRPr sz="3100">
                        <a:solidFill>
                          <a:srgbClr val="669C35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Burrows-Wheeler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RNA-seq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250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35725" marB="35725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4" name="Google Shape;1004;p103"/>
          <p:cNvSpPr txBox="1"/>
          <p:nvPr/>
        </p:nvSpPr>
        <p:spPr>
          <a:xfrm>
            <a:off x="7313775" y="6315625"/>
            <a:ext cx="1222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Quinlan Lab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8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Sample dataset: Fat diet makes you fat…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337457_High-fat-diet-Breast-Cancer-boost.jpg" id="360" name="Google Shape;36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348" y="2677408"/>
            <a:ext cx="3691003" cy="207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tmouse-e1375200211176.jpg" id="361" name="Google Shape;36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9892" y="2677408"/>
            <a:ext cx="3048000" cy="207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4"/>
          <p:cNvSpPr txBox="1"/>
          <p:nvPr/>
        </p:nvSpPr>
        <p:spPr>
          <a:xfrm>
            <a:off x="2387600" y="3142734"/>
            <a:ext cx="7944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10s kb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04"/>
          <p:cNvSpPr txBox="1"/>
          <p:nvPr/>
        </p:nvSpPr>
        <p:spPr>
          <a:xfrm>
            <a:off x="1313683" y="3142734"/>
            <a:ext cx="9146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100s bp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NASeqAlignmentCartoon_s1.ai" id="1011" name="Google Shape;1011;p104"/>
          <p:cNvPicPr preferRelativeResize="0"/>
          <p:nvPr/>
        </p:nvPicPr>
        <p:blipFill rotWithShape="1">
          <a:blip r:embed="rId3">
            <a:alphaModFix/>
          </a:blip>
          <a:srcRect b="75000" l="0" r="0" t="0"/>
          <a:stretch/>
        </p:blipFill>
        <p:spPr>
          <a:xfrm>
            <a:off x="762000" y="990600"/>
            <a:ext cx="76200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NASeqAlignmentCartoon_s1.ai" id="1012" name="Google Shape;101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990600"/>
            <a:ext cx="7620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NASeqAlignmentCartoon_s2.ai" id="1013" name="Google Shape;1013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990600"/>
            <a:ext cx="76200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04"/>
          <p:cNvSpPr txBox="1"/>
          <p:nvPr/>
        </p:nvSpPr>
        <p:spPr>
          <a:xfrm>
            <a:off x="228601" y="3962401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Challenges: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Genes exist at many different expression levels, spanning several orders of magnitude.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Reads originate from both mature mRNA (exons) and immature mRNA (introns) and it can be problematic to distinguish between them.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Reads are short and genes can have many isoforms making it challenging to determine which isoform produced each read.</a:t>
            </a:r>
            <a:endParaRPr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04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The RNA-Seq alignment problem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liced_read_alignment.png" id="1020" name="Google Shape;1020;p105"/>
          <p:cNvPicPr preferRelativeResize="0"/>
          <p:nvPr/>
        </p:nvPicPr>
        <p:blipFill rotWithShape="1">
          <a:blip r:embed="rId3">
            <a:alphaModFix/>
          </a:blip>
          <a:srcRect b="23504" l="0" r="52572" t="31935"/>
          <a:stretch/>
        </p:blipFill>
        <p:spPr>
          <a:xfrm>
            <a:off x="2514600" y="990600"/>
            <a:ext cx="4800600" cy="481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05"/>
          <p:cNvSpPr txBox="1"/>
          <p:nvPr/>
        </p:nvSpPr>
        <p:spPr>
          <a:xfrm>
            <a:off x="2438400" y="2073440"/>
            <a:ext cx="4572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05"/>
          <p:cNvSpPr txBox="1"/>
          <p:nvPr/>
        </p:nvSpPr>
        <p:spPr>
          <a:xfrm>
            <a:off x="2286000" y="3673640"/>
            <a:ext cx="4876800" cy="19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05"/>
          <p:cNvSpPr txBox="1"/>
          <p:nvPr>
            <p:ph type="title"/>
          </p:nvPr>
        </p:nvSpPr>
        <p:spPr>
          <a:xfrm>
            <a:off x="202250" y="152400"/>
            <a:ext cx="87333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Mapping RNA-Seq reads: Exon-first spliced alignment (e.g.</a:t>
            </a:r>
            <a:r>
              <a:rPr lang="en-US" sz="2200">
                <a:solidFill>
                  <a:schemeClr val="lt1"/>
                </a:solidFill>
              </a:rPr>
              <a:t> </a:t>
            </a: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TopHat)</a:t>
            </a:r>
            <a:endParaRPr b="0" i="0" sz="22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6"/>
          <p:cNvSpPr txBox="1"/>
          <p:nvPr/>
        </p:nvSpPr>
        <p:spPr>
          <a:xfrm>
            <a:off x="609600" y="990600"/>
            <a:ext cx="8001000" cy="172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desktop application </a:t>
            </a:r>
            <a:endParaRPr/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for the visualization and interactive exploration</a:t>
            </a:r>
            <a:endParaRPr/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of genomic data</a:t>
            </a:r>
            <a:endParaRPr/>
          </a:p>
        </p:txBody>
      </p:sp>
      <p:sp>
        <p:nvSpPr>
          <p:cNvPr id="1030" name="Google Shape;1030;p106"/>
          <p:cNvSpPr txBox="1"/>
          <p:nvPr>
            <p:ph type="title"/>
          </p:nvPr>
        </p:nvSpPr>
        <p:spPr>
          <a:xfrm>
            <a:off x="152400" y="106363"/>
            <a:ext cx="8305800" cy="65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IGV: Integrative Genomics Viewer</a:t>
            </a:r>
            <a:endParaRPr/>
          </a:p>
        </p:txBody>
      </p:sp>
      <p:grpSp>
        <p:nvGrpSpPr>
          <p:cNvPr id="1031" name="Google Shape;1031;p106"/>
          <p:cNvGrpSpPr/>
          <p:nvPr/>
        </p:nvGrpSpPr>
        <p:grpSpPr>
          <a:xfrm>
            <a:off x="609600" y="3048000"/>
            <a:ext cx="2430463" cy="2166938"/>
            <a:chOff x="639" y="2123"/>
            <a:chExt cx="1531" cy="1365"/>
          </a:xfrm>
        </p:grpSpPr>
        <p:pic>
          <p:nvPicPr>
            <p:cNvPr descr="Picture 33" id="1032" name="Google Shape;1032;p106"/>
            <p:cNvPicPr preferRelativeResize="0"/>
            <p:nvPr/>
          </p:nvPicPr>
          <p:blipFill rotWithShape="1">
            <a:blip r:embed="rId3">
              <a:alphaModFix/>
            </a:blip>
            <a:srcRect b="0" l="284" r="0" t="0"/>
            <a:stretch/>
          </p:blipFill>
          <p:spPr>
            <a:xfrm>
              <a:off x="639" y="2123"/>
              <a:ext cx="1531" cy="1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Google Shape;1033;p106"/>
            <p:cNvSpPr txBox="1"/>
            <p:nvPr/>
          </p:nvSpPr>
          <p:spPr>
            <a:xfrm>
              <a:off x="639" y="3275"/>
              <a:ext cx="912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Microarrays</a:t>
              </a:r>
              <a:endParaRPr/>
            </a:p>
          </p:txBody>
        </p:sp>
      </p:grpSp>
      <p:grpSp>
        <p:nvGrpSpPr>
          <p:cNvPr id="1034" name="Google Shape;1034;p106"/>
          <p:cNvGrpSpPr/>
          <p:nvPr/>
        </p:nvGrpSpPr>
        <p:grpSpPr>
          <a:xfrm>
            <a:off x="1981200" y="3281363"/>
            <a:ext cx="2590800" cy="2163762"/>
            <a:chOff x="1253" y="2390"/>
            <a:chExt cx="1632" cy="1362"/>
          </a:xfrm>
        </p:grpSpPr>
        <p:pic>
          <p:nvPicPr>
            <p:cNvPr descr="Picture 9.png" id="1035" name="Google Shape;1035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53" y="2390"/>
              <a:ext cx="1632" cy="1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6" name="Google Shape;1036;p106"/>
            <p:cNvSpPr txBox="1"/>
            <p:nvPr/>
          </p:nvSpPr>
          <p:spPr>
            <a:xfrm>
              <a:off x="1253" y="3539"/>
              <a:ext cx="912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Epigenomics</a:t>
              </a:r>
              <a:endParaRPr/>
            </a:p>
          </p:txBody>
        </p:sp>
      </p:grpSp>
      <p:grpSp>
        <p:nvGrpSpPr>
          <p:cNvPr id="1037" name="Google Shape;1037;p106"/>
          <p:cNvGrpSpPr/>
          <p:nvPr/>
        </p:nvGrpSpPr>
        <p:grpSpPr>
          <a:xfrm>
            <a:off x="3429000" y="3606800"/>
            <a:ext cx="2209800" cy="2217738"/>
            <a:chOff x="2048" y="2567"/>
            <a:chExt cx="1392" cy="1397"/>
          </a:xfrm>
        </p:grpSpPr>
        <p:pic>
          <p:nvPicPr>
            <p:cNvPr id="1038" name="Google Shape;1038;p1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8" y="2567"/>
              <a:ext cx="1392" cy="1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9" name="Google Shape;1039;p106"/>
            <p:cNvSpPr txBox="1"/>
            <p:nvPr/>
          </p:nvSpPr>
          <p:spPr>
            <a:xfrm>
              <a:off x="2048" y="3751"/>
              <a:ext cx="795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RNA-Seq</a:t>
              </a:r>
              <a:endParaRPr/>
            </a:p>
          </p:txBody>
        </p:sp>
      </p:grpSp>
      <p:grpSp>
        <p:nvGrpSpPr>
          <p:cNvPr id="1040" name="Google Shape;1040;p106"/>
          <p:cNvGrpSpPr/>
          <p:nvPr/>
        </p:nvGrpSpPr>
        <p:grpSpPr>
          <a:xfrm>
            <a:off x="4814888" y="3971925"/>
            <a:ext cx="2149475" cy="2081213"/>
            <a:chOff x="2967" y="2787"/>
            <a:chExt cx="1354" cy="1311"/>
          </a:xfrm>
        </p:grpSpPr>
        <p:pic>
          <p:nvPicPr>
            <p:cNvPr id="1041" name="Google Shape;1041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67" y="2787"/>
              <a:ext cx="1354" cy="1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2" name="Google Shape;1042;p106"/>
            <p:cNvSpPr txBox="1"/>
            <p:nvPr/>
          </p:nvSpPr>
          <p:spPr>
            <a:xfrm>
              <a:off x="2967" y="3885"/>
              <a:ext cx="1047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NGS alignments</a:t>
              </a:r>
              <a:endParaRPr/>
            </a:p>
          </p:txBody>
        </p:sp>
      </p:grpSp>
      <p:grpSp>
        <p:nvGrpSpPr>
          <p:cNvPr id="1043" name="Google Shape;1043;p106"/>
          <p:cNvGrpSpPr/>
          <p:nvPr/>
        </p:nvGrpSpPr>
        <p:grpSpPr>
          <a:xfrm>
            <a:off x="6491288" y="4224338"/>
            <a:ext cx="2195512" cy="2038350"/>
            <a:chOff x="3890" y="2966"/>
            <a:chExt cx="1383" cy="1284"/>
          </a:xfrm>
        </p:grpSpPr>
        <p:pic>
          <p:nvPicPr>
            <p:cNvPr descr="Picture 60.png" id="1044" name="Google Shape;1044;p1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90" y="2966"/>
              <a:ext cx="1354" cy="1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5" name="Google Shape;1045;p106"/>
            <p:cNvSpPr txBox="1"/>
            <p:nvPr/>
          </p:nvSpPr>
          <p:spPr>
            <a:xfrm>
              <a:off x="3890" y="4038"/>
              <a:ext cx="1383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Comparative genomics</a:t>
              </a:r>
              <a:endParaRPr/>
            </a:p>
          </p:txBody>
        </p:sp>
      </p:grpSp>
      <p:sp>
        <p:nvSpPr>
          <p:cNvPr id="1046" name="Google Shape;1046;p106"/>
          <p:cNvSpPr txBox="1"/>
          <p:nvPr/>
        </p:nvSpPr>
        <p:spPr>
          <a:xfrm>
            <a:off x="304800" y="609600"/>
            <a:ext cx="8153400" cy="655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7"/>
          <p:cNvSpPr txBox="1"/>
          <p:nvPr/>
        </p:nvSpPr>
        <p:spPr>
          <a:xfrm>
            <a:off x="152400" y="2286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Visualizing</a:t>
            </a: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read alignments with IGV — RNASeq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52" name="Google Shape;1052;p107"/>
          <p:cNvSpPr txBox="1"/>
          <p:nvPr/>
        </p:nvSpPr>
        <p:spPr>
          <a:xfrm>
            <a:off x="3962400" y="5867400"/>
            <a:ext cx="34974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Gap between reads spanning exons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3" name="Google Shape;1053;p107"/>
          <p:cNvCxnSpPr/>
          <p:nvPr/>
        </p:nvCxnSpPr>
        <p:spPr>
          <a:xfrm flipH="1" rot="5400000">
            <a:off x="5981700" y="5448300"/>
            <a:ext cx="533400" cy="457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stat1.overview.colored.by.first.strand.ai" id="1054" name="Google Shape;105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9200"/>
            <a:ext cx="9144000" cy="411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7"/>
          <p:cNvSpPr txBox="1"/>
          <p:nvPr/>
        </p:nvSpPr>
        <p:spPr>
          <a:xfrm>
            <a:off x="609600" y="5791200"/>
            <a:ext cx="2339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Strand specific library!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107"/>
          <p:cNvSpPr/>
          <p:nvPr/>
        </p:nvSpPr>
        <p:spPr>
          <a:xfrm>
            <a:off x="3505200" y="1219200"/>
            <a:ext cx="533400" cy="381000"/>
          </a:xfrm>
          <a:prstGeom prst="ellipse">
            <a:avLst/>
          </a:prstGeom>
          <a:noFill/>
          <a:ln cap="flat" cmpd="sng" w="38100">
            <a:solidFill>
              <a:srgbClr val="4F508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107"/>
          <p:cNvSpPr/>
          <p:nvPr/>
        </p:nvSpPr>
        <p:spPr>
          <a:xfrm>
            <a:off x="4953000" y="1447800"/>
            <a:ext cx="533400" cy="381000"/>
          </a:xfrm>
          <a:prstGeom prst="ellipse">
            <a:avLst/>
          </a:prstGeom>
          <a:noFill/>
          <a:ln cap="flat" cmpd="sng" w="38100">
            <a:solidFill>
              <a:srgbClr val="4F508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ad_alignment_visualization_combined.ai" id="1062" name="Google Shape;106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2367"/>
            <a:ext cx="9144000" cy="325326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08"/>
          <p:cNvSpPr txBox="1"/>
          <p:nvPr/>
        </p:nvSpPr>
        <p:spPr>
          <a:xfrm>
            <a:off x="152400" y="2286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Visualizing read alignments with IGV — zooming out</a:t>
            </a:r>
            <a:endParaRPr sz="2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09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Or to troubleshoot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il6.close.ai" id="1069" name="Google Shape;106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3000"/>
            <a:ext cx="9144000" cy="456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0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Quantification is the next problem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5" name="Google Shape;1075;p110"/>
          <p:cNvSpPr/>
          <p:nvPr/>
        </p:nvSpPr>
        <p:spPr>
          <a:xfrm>
            <a:off x="353291" y="1295400"/>
            <a:ext cx="2161309" cy="2209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6" name="Google Shape;1076;p110"/>
          <p:cNvCxnSpPr/>
          <p:nvPr/>
        </p:nvCxnSpPr>
        <p:spPr>
          <a:xfrm flipH="1" rot="10800000">
            <a:off x="852135" y="1753263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7" name="Google Shape;1077;p110"/>
          <p:cNvCxnSpPr/>
          <p:nvPr/>
        </p:nvCxnSpPr>
        <p:spPr>
          <a:xfrm flipH="1" rot="10800000">
            <a:off x="1295400" y="1524000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8" name="Google Shape;1078;p110"/>
          <p:cNvCxnSpPr/>
          <p:nvPr/>
        </p:nvCxnSpPr>
        <p:spPr>
          <a:xfrm flipH="1" rot="10800000">
            <a:off x="1156372" y="1828800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79" name="Google Shape;1079;p110"/>
          <p:cNvCxnSpPr/>
          <p:nvPr/>
        </p:nvCxnSpPr>
        <p:spPr>
          <a:xfrm>
            <a:off x="1219200" y="20574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0" name="Google Shape;1080;p110"/>
          <p:cNvCxnSpPr/>
          <p:nvPr/>
        </p:nvCxnSpPr>
        <p:spPr>
          <a:xfrm>
            <a:off x="1524000" y="1981200"/>
            <a:ext cx="418066" cy="39816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1" name="Google Shape;1081;p110"/>
          <p:cNvCxnSpPr/>
          <p:nvPr/>
        </p:nvCxnSpPr>
        <p:spPr>
          <a:xfrm>
            <a:off x="1676400" y="2133600"/>
            <a:ext cx="418066" cy="39816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2" name="Google Shape;1082;p110"/>
          <p:cNvCxnSpPr/>
          <p:nvPr/>
        </p:nvCxnSpPr>
        <p:spPr>
          <a:xfrm>
            <a:off x="936919" y="23064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3" name="Google Shape;1083;p110"/>
          <p:cNvCxnSpPr/>
          <p:nvPr/>
        </p:nvCxnSpPr>
        <p:spPr>
          <a:xfrm>
            <a:off x="1089319" y="24588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4" name="Google Shape;1084;p110"/>
          <p:cNvCxnSpPr/>
          <p:nvPr/>
        </p:nvCxnSpPr>
        <p:spPr>
          <a:xfrm>
            <a:off x="1241719" y="26112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5" name="Google Shape;1085;p110"/>
          <p:cNvCxnSpPr/>
          <p:nvPr/>
        </p:nvCxnSpPr>
        <p:spPr>
          <a:xfrm>
            <a:off x="1394119" y="27636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6" name="Google Shape;1086;p110"/>
          <p:cNvCxnSpPr/>
          <p:nvPr/>
        </p:nvCxnSpPr>
        <p:spPr>
          <a:xfrm>
            <a:off x="860719" y="29160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7" name="Google Shape;1087;p110"/>
          <p:cNvCxnSpPr/>
          <p:nvPr/>
        </p:nvCxnSpPr>
        <p:spPr>
          <a:xfrm>
            <a:off x="1013119" y="30684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8" name="Google Shape;1088;p110"/>
          <p:cNvCxnSpPr/>
          <p:nvPr/>
        </p:nvCxnSpPr>
        <p:spPr>
          <a:xfrm>
            <a:off x="481164" y="24668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89" name="Google Shape;1089;p110"/>
          <p:cNvCxnSpPr/>
          <p:nvPr/>
        </p:nvCxnSpPr>
        <p:spPr>
          <a:xfrm>
            <a:off x="633564" y="26192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0" name="Google Shape;1090;p110"/>
          <p:cNvCxnSpPr/>
          <p:nvPr/>
        </p:nvCxnSpPr>
        <p:spPr>
          <a:xfrm>
            <a:off x="785964" y="27716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1" name="Google Shape;1091;p110"/>
          <p:cNvCxnSpPr/>
          <p:nvPr/>
        </p:nvCxnSpPr>
        <p:spPr>
          <a:xfrm>
            <a:off x="990600" y="20574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2" name="Google Shape;1092;p110"/>
          <p:cNvCxnSpPr/>
          <p:nvPr/>
        </p:nvCxnSpPr>
        <p:spPr>
          <a:xfrm rot="-5400000">
            <a:off x="1352724" y="21336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3" name="Google Shape;1093;p110"/>
          <p:cNvCxnSpPr/>
          <p:nvPr/>
        </p:nvCxnSpPr>
        <p:spPr>
          <a:xfrm>
            <a:off x="1143000" y="21336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4" name="Google Shape;1094;p110"/>
          <p:cNvCxnSpPr/>
          <p:nvPr/>
        </p:nvCxnSpPr>
        <p:spPr>
          <a:xfrm rot="5400000">
            <a:off x="778413" y="2046082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5" name="Google Shape;1095;p110"/>
          <p:cNvCxnSpPr/>
          <p:nvPr/>
        </p:nvCxnSpPr>
        <p:spPr>
          <a:xfrm flipH="1" rot="10800000">
            <a:off x="1385535" y="1677063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096" name="Google Shape;1096;p110"/>
          <p:cNvSpPr/>
          <p:nvPr/>
        </p:nvSpPr>
        <p:spPr>
          <a:xfrm>
            <a:off x="2667000" y="914400"/>
            <a:ext cx="2161309" cy="2209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7" name="Google Shape;1097;p110"/>
          <p:cNvCxnSpPr/>
          <p:nvPr/>
        </p:nvCxnSpPr>
        <p:spPr>
          <a:xfrm flipH="1" rot="10800000">
            <a:off x="3165844" y="1372263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8" name="Google Shape;1098;p110"/>
          <p:cNvCxnSpPr/>
          <p:nvPr/>
        </p:nvCxnSpPr>
        <p:spPr>
          <a:xfrm flipH="1" rot="10800000">
            <a:off x="3609109" y="1143000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9" name="Google Shape;1099;p110"/>
          <p:cNvCxnSpPr/>
          <p:nvPr/>
        </p:nvCxnSpPr>
        <p:spPr>
          <a:xfrm flipH="1" rot="10800000">
            <a:off x="3470081" y="1447800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0" name="Google Shape;1100;p110"/>
          <p:cNvCxnSpPr/>
          <p:nvPr/>
        </p:nvCxnSpPr>
        <p:spPr>
          <a:xfrm>
            <a:off x="3532909" y="16764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1" name="Google Shape;1101;p110"/>
          <p:cNvCxnSpPr/>
          <p:nvPr/>
        </p:nvCxnSpPr>
        <p:spPr>
          <a:xfrm>
            <a:off x="3837709" y="1600200"/>
            <a:ext cx="418066" cy="39816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2" name="Google Shape;1102;p110"/>
          <p:cNvCxnSpPr/>
          <p:nvPr/>
        </p:nvCxnSpPr>
        <p:spPr>
          <a:xfrm>
            <a:off x="3990109" y="1752600"/>
            <a:ext cx="418066" cy="39816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3" name="Google Shape;1103;p110"/>
          <p:cNvCxnSpPr/>
          <p:nvPr/>
        </p:nvCxnSpPr>
        <p:spPr>
          <a:xfrm>
            <a:off x="3250628" y="19254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4" name="Google Shape;1104;p110"/>
          <p:cNvCxnSpPr/>
          <p:nvPr/>
        </p:nvCxnSpPr>
        <p:spPr>
          <a:xfrm>
            <a:off x="3403028" y="20778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5" name="Google Shape;1105;p110"/>
          <p:cNvCxnSpPr/>
          <p:nvPr/>
        </p:nvCxnSpPr>
        <p:spPr>
          <a:xfrm>
            <a:off x="3555428" y="22302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6" name="Google Shape;1106;p110"/>
          <p:cNvCxnSpPr/>
          <p:nvPr/>
        </p:nvCxnSpPr>
        <p:spPr>
          <a:xfrm>
            <a:off x="3707828" y="23826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7" name="Google Shape;1107;p110"/>
          <p:cNvCxnSpPr/>
          <p:nvPr/>
        </p:nvCxnSpPr>
        <p:spPr>
          <a:xfrm>
            <a:off x="3174428" y="25350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8" name="Google Shape;1108;p110"/>
          <p:cNvCxnSpPr/>
          <p:nvPr/>
        </p:nvCxnSpPr>
        <p:spPr>
          <a:xfrm>
            <a:off x="3326828" y="26874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09" name="Google Shape;1109;p110"/>
          <p:cNvCxnSpPr/>
          <p:nvPr/>
        </p:nvCxnSpPr>
        <p:spPr>
          <a:xfrm>
            <a:off x="2794873" y="20858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10" name="Google Shape;1110;p110"/>
          <p:cNvCxnSpPr/>
          <p:nvPr/>
        </p:nvCxnSpPr>
        <p:spPr>
          <a:xfrm>
            <a:off x="2947273" y="22382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11" name="Google Shape;1111;p110"/>
          <p:cNvCxnSpPr/>
          <p:nvPr/>
        </p:nvCxnSpPr>
        <p:spPr>
          <a:xfrm>
            <a:off x="3099673" y="23906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12" name="Google Shape;1112;p110"/>
          <p:cNvCxnSpPr/>
          <p:nvPr/>
        </p:nvCxnSpPr>
        <p:spPr>
          <a:xfrm>
            <a:off x="3304309" y="16764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13" name="Google Shape;1113;p110"/>
          <p:cNvCxnSpPr/>
          <p:nvPr/>
        </p:nvCxnSpPr>
        <p:spPr>
          <a:xfrm rot="-5400000">
            <a:off x="3666433" y="17526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14" name="Google Shape;1114;p110"/>
          <p:cNvCxnSpPr/>
          <p:nvPr/>
        </p:nvCxnSpPr>
        <p:spPr>
          <a:xfrm>
            <a:off x="3456709" y="17526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15" name="Google Shape;1115;p110"/>
          <p:cNvCxnSpPr/>
          <p:nvPr/>
        </p:nvCxnSpPr>
        <p:spPr>
          <a:xfrm rot="5400000">
            <a:off x="3092122" y="1665082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16" name="Google Shape;1116;p110"/>
          <p:cNvCxnSpPr/>
          <p:nvPr/>
        </p:nvCxnSpPr>
        <p:spPr>
          <a:xfrm flipH="1" rot="10800000">
            <a:off x="3699244" y="1296063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117" name="Google Shape;1117;p110"/>
          <p:cNvSpPr/>
          <p:nvPr/>
        </p:nvSpPr>
        <p:spPr>
          <a:xfrm>
            <a:off x="5029200" y="1066800"/>
            <a:ext cx="2161309" cy="2209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8" name="Google Shape;1118;p110"/>
          <p:cNvCxnSpPr/>
          <p:nvPr/>
        </p:nvCxnSpPr>
        <p:spPr>
          <a:xfrm flipH="1" rot="10800000">
            <a:off x="5528044" y="1524663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19" name="Google Shape;1119;p110"/>
          <p:cNvCxnSpPr/>
          <p:nvPr/>
        </p:nvCxnSpPr>
        <p:spPr>
          <a:xfrm flipH="1" rot="10800000">
            <a:off x="5971309" y="1295400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0" name="Google Shape;1120;p110"/>
          <p:cNvCxnSpPr/>
          <p:nvPr/>
        </p:nvCxnSpPr>
        <p:spPr>
          <a:xfrm flipH="1" rot="10800000">
            <a:off x="5832281" y="1600200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1" name="Google Shape;1121;p110"/>
          <p:cNvCxnSpPr/>
          <p:nvPr/>
        </p:nvCxnSpPr>
        <p:spPr>
          <a:xfrm>
            <a:off x="5895109" y="18288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2" name="Google Shape;1122;p110"/>
          <p:cNvCxnSpPr/>
          <p:nvPr/>
        </p:nvCxnSpPr>
        <p:spPr>
          <a:xfrm>
            <a:off x="6199909" y="1752600"/>
            <a:ext cx="418066" cy="39816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3" name="Google Shape;1123;p110"/>
          <p:cNvCxnSpPr/>
          <p:nvPr/>
        </p:nvCxnSpPr>
        <p:spPr>
          <a:xfrm>
            <a:off x="6352309" y="1905000"/>
            <a:ext cx="418066" cy="39816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4" name="Google Shape;1124;p110"/>
          <p:cNvCxnSpPr/>
          <p:nvPr/>
        </p:nvCxnSpPr>
        <p:spPr>
          <a:xfrm>
            <a:off x="5612828" y="20778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5" name="Google Shape;1125;p110"/>
          <p:cNvCxnSpPr/>
          <p:nvPr/>
        </p:nvCxnSpPr>
        <p:spPr>
          <a:xfrm>
            <a:off x="5765228" y="22302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6" name="Google Shape;1126;p110"/>
          <p:cNvCxnSpPr/>
          <p:nvPr/>
        </p:nvCxnSpPr>
        <p:spPr>
          <a:xfrm>
            <a:off x="5917628" y="23826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7" name="Google Shape;1127;p110"/>
          <p:cNvCxnSpPr/>
          <p:nvPr/>
        </p:nvCxnSpPr>
        <p:spPr>
          <a:xfrm>
            <a:off x="6070028" y="25350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8" name="Google Shape;1128;p110"/>
          <p:cNvCxnSpPr/>
          <p:nvPr/>
        </p:nvCxnSpPr>
        <p:spPr>
          <a:xfrm>
            <a:off x="5536628" y="26874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29" name="Google Shape;1129;p110"/>
          <p:cNvCxnSpPr/>
          <p:nvPr/>
        </p:nvCxnSpPr>
        <p:spPr>
          <a:xfrm>
            <a:off x="5689028" y="28398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0" name="Google Shape;1130;p110"/>
          <p:cNvCxnSpPr/>
          <p:nvPr/>
        </p:nvCxnSpPr>
        <p:spPr>
          <a:xfrm>
            <a:off x="5157073" y="22382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1" name="Google Shape;1131;p110"/>
          <p:cNvCxnSpPr/>
          <p:nvPr/>
        </p:nvCxnSpPr>
        <p:spPr>
          <a:xfrm>
            <a:off x="5309473" y="23906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2" name="Google Shape;1132;p110"/>
          <p:cNvCxnSpPr/>
          <p:nvPr/>
        </p:nvCxnSpPr>
        <p:spPr>
          <a:xfrm>
            <a:off x="5461873" y="25430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3" name="Google Shape;1133;p110"/>
          <p:cNvCxnSpPr/>
          <p:nvPr/>
        </p:nvCxnSpPr>
        <p:spPr>
          <a:xfrm>
            <a:off x="5666509" y="18288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4" name="Google Shape;1134;p110"/>
          <p:cNvCxnSpPr/>
          <p:nvPr/>
        </p:nvCxnSpPr>
        <p:spPr>
          <a:xfrm rot="-5400000">
            <a:off x="6028633" y="19050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5" name="Google Shape;1135;p110"/>
          <p:cNvCxnSpPr/>
          <p:nvPr/>
        </p:nvCxnSpPr>
        <p:spPr>
          <a:xfrm>
            <a:off x="5818909" y="19050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6" name="Google Shape;1136;p110"/>
          <p:cNvCxnSpPr/>
          <p:nvPr/>
        </p:nvCxnSpPr>
        <p:spPr>
          <a:xfrm rot="5400000">
            <a:off x="5454322" y="1817482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37" name="Google Shape;1137;p110"/>
          <p:cNvCxnSpPr/>
          <p:nvPr/>
        </p:nvCxnSpPr>
        <p:spPr>
          <a:xfrm flipH="1" rot="10800000">
            <a:off x="6061444" y="1448463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138" name="Google Shape;1138;p110"/>
          <p:cNvSpPr/>
          <p:nvPr/>
        </p:nvSpPr>
        <p:spPr>
          <a:xfrm>
            <a:off x="2057400" y="3200400"/>
            <a:ext cx="2161309" cy="2209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9" name="Google Shape;1139;p110"/>
          <p:cNvCxnSpPr/>
          <p:nvPr/>
        </p:nvCxnSpPr>
        <p:spPr>
          <a:xfrm flipH="1" rot="10800000">
            <a:off x="2556244" y="3658263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0" name="Google Shape;1140;p110"/>
          <p:cNvCxnSpPr/>
          <p:nvPr/>
        </p:nvCxnSpPr>
        <p:spPr>
          <a:xfrm flipH="1" rot="10800000">
            <a:off x="2999509" y="3429000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1" name="Google Shape;1141;p110"/>
          <p:cNvCxnSpPr/>
          <p:nvPr/>
        </p:nvCxnSpPr>
        <p:spPr>
          <a:xfrm flipH="1" rot="10800000">
            <a:off x="2860481" y="3733800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2" name="Google Shape;1142;p110"/>
          <p:cNvCxnSpPr/>
          <p:nvPr/>
        </p:nvCxnSpPr>
        <p:spPr>
          <a:xfrm>
            <a:off x="2923309" y="39624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3" name="Google Shape;1143;p110"/>
          <p:cNvCxnSpPr/>
          <p:nvPr/>
        </p:nvCxnSpPr>
        <p:spPr>
          <a:xfrm>
            <a:off x="3228109" y="3886200"/>
            <a:ext cx="418066" cy="39816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4" name="Google Shape;1144;p110"/>
          <p:cNvCxnSpPr/>
          <p:nvPr/>
        </p:nvCxnSpPr>
        <p:spPr>
          <a:xfrm>
            <a:off x="3380509" y="4038600"/>
            <a:ext cx="418066" cy="39816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5" name="Google Shape;1145;p110"/>
          <p:cNvCxnSpPr/>
          <p:nvPr/>
        </p:nvCxnSpPr>
        <p:spPr>
          <a:xfrm>
            <a:off x="2641028" y="42114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6" name="Google Shape;1146;p110"/>
          <p:cNvCxnSpPr/>
          <p:nvPr/>
        </p:nvCxnSpPr>
        <p:spPr>
          <a:xfrm>
            <a:off x="2793428" y="43638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7" name="Google Shape;1147;p110"/>
          <p:cNvCxnSpPr/>
          <p:nvPr/>
        </p:nvCxnSpPr>
        <p:spPr>
          <a:xfrm>
            <a:off x="2945828" y="45162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8" name="Google Shape;1148;p110"/>
          <p:cNvCxnSpPr/>
          <p:nvPr/>
        </p:nvCxnSpPr>
        <p:spPr>
          <a:xfrm>
            <a:off x="3098228" y="46686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49" name="Google Shape;1149;p110"/>
          <p:cNvCxnSpPr/>
          <p:nvPr/>
        </p:nvCxnSpPr>
        <p:spPr>
          <a:xfrm>
            <a:off x="2564828" y="48210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0" name="Google Shape;1150;p110"/>
          <p:cNvCxnSpPr/>
          <p:nvPr/>
        </p:nvCxnSpPr>
        <p:spPr>
          <a:xfrm>
            <a:off x="2717228" y="497344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1" name="Google Shape;1151;p110"/>
          <p:cNvCxnSpPr/>
          <p:nvPr/>
        </p:nvCxnSpPr>
        <p:spPr>
          <a:xfrm>
            <a:off x="2185273" y="43718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2" name="Google Shape;1152;p110"/>
          <p:cNvCxnSpPr/>
          <p:nvPr/>
        </p:nvCxnSpPr>
        <p:spPr>
          <a:xfrm>
            <a:off x="2337673" y="45242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3" name="Google Shape;1153;p110"/>
          <p:cNvCxnSpPr/>
          <p:nvPr/>
        </p:nvCxnSpPr>
        <p:spPr>
          <a:xfrm>
            <a:off x="2490073" y="4676634"/>
            <a:ext cx="815681" cy="2843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4" name="Google Shape;1154;p110"/>
          <p:cNvCxnSpPr/>
          <p:nvPr/>
        </p:nvCxnSpPr>
        <p:spPr>
          <a:xfrm>
            <a:off x="2694709" y="39624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5" name="Google Shape;1155;p110"/>
          <p:cNvCxnSpPr/>
          <p:nvPr/>
        </p:nvCxnSpPr>
        <p:spPr>
          <a:xfrm rot="-5400000">
            <a:off x="3056833" y="40386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6" name="Google Shape;1156;p110"/>
          <p:cNvCxnSpPr/>
          <p:nvPr/>
        </p:nvCxnSpPr>
        <p:spPr>
          <a:xfrm>
            <a:off x="2847109" y="4038600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7" name="Google Shape;1157;p110"/>
          <p:cNvCxnSpPr/>
          <p:nvPr/>
        </p:nvCxnSpPr>
        <p:spPr>
          <a:xfrm rot="5400000">
            <a:off x="2482522" y="3951082"/>
            <a:ext cx="71105" cy="103930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8" name="Google Shape;1158;p110"/>
          <p:cNvCxnSpPr/>
          <p:nvPr/>
        </p:nvCxnSpPr>
        <p:spPr>
          <a:xfrm flipH="1" rot="10800000">
            <a:off x="3089644" y="3582063"/>
            <a:ext cx="278695" cy="1327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59" name="Google Shape;1159;p110"/>
          <p:cNvCxnSpPr/>
          <p:nvPr/>
        </p:nvCxnSpPr>
        <p:spPr>
          <a:xfrm>
            <a:off x="6997700" y="4325112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0" name="Google Shape;1160;p110"/>
          <p:cNvCxnSpPr/>
          <p:nvPr/>
        </p:nvCxnSpPr>
        <p:spPr>
          <a:xfrm>
            <a:off x="7988300" y="4553712"/>
            <a:ext cx="241300" cy="22981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1" name="Google Shape;1161;p110"/>
          <p:cNvCxnSpPr/>
          <p:nvPr/>
        </p:nvCxnSpPr>
        <p:spPr>
          <a:xfrm>
            <a:off x="5562600" y="47061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2" name="Google Shape;1162;p110"/>
          <p:cNvCxnSpPr/>
          <p:nvPr/>
        </p:nvCxnSpPr>
        <p:spPr>
          <a:xfrm>
            <a:off x="6769100" y="4325112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3" name="Google Shape;1163;p110"/>
          <p:cNvCxnSpPr/>
          <p:nvPr/>
        </p:nvCxnSpPr>
        <p:spPr>
          <a:xfrm rot="-5400000">
            <a:off x="7131224" y="4401312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4" name="Google Shape;1164;p110"/>
          <p:cNvCxnSpPr/>
          <p:nvPr/>
        </p:nvCxnSpPr>
        <p:spPr>
          <a:xfrm>
            <a:off x="7283624" y="4553712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5" name="Google Shape;1165;p110"/>
          <p:cNvCxnSpPr/>
          <p:nvPr/>
        </p:nvCxnSpPr>
        <p:spPr>
          <a:xfrm rot="5400000">
            <a:off x="6939553" y="4611859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6" name="Google Shape;1166;p110"/>
          <p:cNvCxnSpPr/>
          <p:nvPr/>
        </p:nvCxnSpPr>
        <p:spPr>
          <a:xfrm flipH="1" rot="10800000">
            <a:off x="5702300" y="3791712"/>
            <a:ext cx="241300" cy="1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7" name="Google Shape;1167;p110"/>
          <p:cNvCxnSpPr/>
          <p:nvPr/>
        </p:nvCxnSpPr>
        <p:spPr>
          <a:xfrm>
            <a:off x="5918200" y="48411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8" name="Google Shape;1168;p110"/>
          <p:cNvCxnSpPr/>
          <p:nvPr/>
        </p:nvCxnSpPr>
        <p:spPr>
          <a:xfrm>
            <a:off x="6286298" y="49855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69" name="Google Shape;1169;p110"/>
          <p:cNvCxnSpPr/>
          <p:nvPr/>
        </p:nvCxnSpPr>
        <p:spPr>
          <a:xfrm>
            <a:off x="5715000" y="48585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0" name="Google Shape;1170;p110"/>
          <p:cNvCxnSpPr/>
          <p:nvPr/>
        </p:nvCxnSpPr>
        <p:spPr>
          <a:xfrm>
            <a:off x="6070600" y="49935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1" name="Google Shape;1171;p110"/>
          <p:cNvCxnSpPr/>
          <p:nvPr/>
        </p:nvCxnSpPr>
        <p:spPr>
          <a:xfrm>
            <a:off x="6438698" y="51379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2" name="Google Shape;1172;p110"/>
          <p:cNvCxnSpPr/>
          <p:nvPr/>
        </p:nvCxnSpPr>
        <p:spPr>
          <a:xfrm>
            <a:off x="5867400" y="50109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3" name="Google Shape;1173;p110"/>
          <p:cNvCxnSpPr/>
          <p:nvPr/>
        </p:nvCxnSpPr>
        <p:spPr>
          <a:xfrm>
            <a:off x="6223000" y="51459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4" name="Google Shape;1174;p110"/>
          <p:cNvCxnSpPr/>
          <p:nvPr/>
        </p:nvCxnSpPr>
        <p:spPr>
          <a:xfrm>
            <a:off x="6591098" y="52903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5" name="Google Shape;1175;p110"/>
          <p:cNvCxnSpPr/>
          <p:nvPr/>
        </p:nvCxnSpPr>
        <p:spPr>
          <a:xfrm>
            <a:off x="6019800" y="51633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6" name="Google Shape;1176;p110"/>
          <p:cNvCxnSpPr/>
          <p:nvPr/>
        </p:nvCxnSpPr>
        <p:spPr>
          <a:xfrm>
            <a:off x="6375400" y="52983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7" name="Google Shape;1177;p110"/>
          <p:cNvCxnSpPr/>
          <p:nvPr/>
        </p:nvCxnSpPr>
        <p:spPr>
          <a:xfrm>
            <a:off x="6743498" y="54427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8" name="Google Shape;1178;p110"/>
          <p:cNvCxnSpPr/>
          <p:nvPr/>
        </p:nvCxnSpPr>
        <p:spPr>
          <a:xfrm>
            <a:off x="6172200" y="53157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79" name="Google Shape;1179;p110"/>
          <p:cNvCxnSpPr/>
          <p:nvPr/>
        </p:nvCxnSpPr>
        <p:spPr>
          <a:xfrm>
            <a:off x="6527800" y="54507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0" name="Google Shape;1180;p110"/>
          <p:cNvCxnSpPr/>
          <p:nvPr/>
        </p:nvCxnSpPr>
        <p:spPr>
          <a:xfrm>
            <a:off x="6895898" y="55951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1" name="Google Shape;1181;p110"/>
          <p:cNvCxnSpPr/>
          <p:nvPr/>
        </p:nvCxnSpPr>
        <p:spPr>
          <a:xfrm>
            <a:off x="6324600" y="54681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2" name="Google Shape;1182;p110"/>
          <p:cNvCxnSpPr/>
          <p:nvPr/>
        </p:nvCxnSpPr>
        <p:spPr>
          <a:xfrm>
            <a:off x="6680200" y="56031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3" name="Google Shape;1183;p110"/>
          <p:cNvCxnSpPr/>
          <p:nvPr/>
        </p:nvCxnSpPr>
        <p:spPr>
          <a:xfrm>
            <a:off x="7048298" y="57475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4" name="Google Shape;1184;p110"/>
          <p:cNvCxnSpPr/>
          <p:nvPr/>
        </p:nvCxnSpPr>
        <p:spPr>
          <a:xfrm>
            <a:off x="6477000" y="56205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5" name="Google Shape;1185;p110"/>
          <p:cNvCxnSpPr/>
          <p:nvPr/>
        </p:nvCxnSpPr>
        <p:spPr>
          <a:xfrm>
            <a:off x="6832600" y="57555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6" name="Google Shape;1186;p110"/>
          <p:cNvCxnSpPr/>
          <p:nvPr/>
        </p:nvCxnSpPr>
        <p:spPr>
          <a:xfrm>
            <a:off x="7200698" y="58999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7" name="Google Shape;1187;p110"/>
          <p:cNvCxnSpPr/>
          <p:nvPr/>
        </p:nvCxnSpPr>
        <p:spPr>
          <a:xfrm>
            <a:off x="6629400" y="57729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8" name="Google Shape;1188;p110"/>
          <p:cNvCxnSpPr/>
          <p:nvPr/>
        </p:nvCxnSpPr>
        <p:spPr>
          <a:xfrm>
            <a:off x="6985000" y="59079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89" name="Google Shape;1189;p110"/>
          <p:cNvCxnSpPr/>
          <p:nvPr/>
        </p:nvCxnSpPr>
        <p:spPr>
          <a:xfrm>
            <a:off x="7353098" y="60523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0" name="Google Shape;1190;p110"/>
          <p:cNvCxnSpPr/>
          <p:nvPr/>
        </p:nvCxnSpPr>
        <p:spPr>
          <a:xfrm>
            <a:off x="6781800" y="59253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1" name="Google Shape;1191;p110"/>
          <p:cNvCxnSpPr/>
          <p:nvPr/>
        </p:nvCxnSpPr>
        <p:spPr>
          <a:xfrm>
            <a:off x="7137400" y="60603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2" name="Google Shape;1192;p110"/>
          <p:cNvCxnSpPr/>
          <p:nvPr/>
        </p:nvCxnSpPr>
        <p:spPr>
          <a:xfrm>
            <a:off x="7505498" y="62047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3" name="Google Shape;1193;p110"/>
          <p:cNvCxnSpPr/>
          <p:nvPr/>
        </p:nvCxnSpPr>
        <p:spPr>
          <a:xfrm>
            <a:off x="6934200" y="60777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4" name="Google Shape;1194;p110"/>
          <p:cNvCxnSpPr/>
          <p:nvPr/>
        </p:nvCxnSpPr>
        <p:spPr>
          <a:xfrm>
            <a:off x="7289800" y="62127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5" name="Google Shape;1195;p110"/>
          <p:cNvCxnSpPr/>
          <p:nvPr/>
        </p:nvCxnSpPr>
        <p:spPr>
          <a:xfrm>
            <a:off x="7620000" y="63317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6" name="Google Shape;1196;p110"/>
          <p:cNvCxnSpPr/>
          <p:nvPr/>
        </p:nvCxnSpPr>
        <p:spPr>
          <a:xfrm>
            <a:off x="5448502" y="54935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7" name="Google Shape;1197;p110"/>
          <p:cNvCxnSpPr/>
          <p:nvPr/>
        </p:nvCxnSpPr>
        <p:spPr>
          <a:xfrm>
            <a:off x="5804102" y="56285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8" name="Google Shape;1198;p110"/>
          <p:cNvCxnSpPr/>
          <p:nvPr/>
        </p:nvCxnSpPr>
        <p:spPr>
          <a:xfrm>
            <a:off x="6172200" y="57729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199" name="Google Shape;1199;p110"/>
          <p:cNvCxnSpPr/>
          <p:nvPr/>
        </p:nvCxnSpPr>
        <p:spPr>
          <a:xfrm>
            <a:off x="5600902" y="56459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0" name="Google Shape;1200;p110"/>
          <p:cNvCxnSpPr/>
          <p:nvPr/>
        </p:nvCxnSpPr>
        <p:spPr>
          <a:xfrm>
            <a:off x="5956502" y="57809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1" name="Google Shape;1201;p110"/>
          <p:cNvCxnSpPr/>
          <p:nvPr/>
        </p:nvCxnSpPr>
        <p:spPr>
          <a:xfrm>
            <a:off x="6324600" y="59253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2" name="Google Shape;1202;p110"/>
          <p:cNvCxnSpPr/>
          <p:nvPr/>
        </p:nvCxnSpPr>
        <p:spPr>
          <a:xfrm>
            <a:off x="5753302" y="57983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3" name="Google Shape;1203;p110"/>
          <p:cNvCxnSpPr/>
          <p:nvPr/>
        </p:nvCxnSpPr>
        <p:spPr>
          <a:xfrm>
            <a:off x="6108902" y="593330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4" name="Google Shape;1204;p110"/>
          <p:cNvCxnSpPr/>
          <p:nvPr/>
        </p:nvCxnSpPr>
        <p:spPr>
          <a:xfrm>
            <a:off x="6477000" y="6077712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5" name="Google Shape;1205;p110"/>
          <p:cNvCxnSpPr/>
          <p:nvPr/>
        </p:nvCxnSpPr>
        <p:spPr>
          <a:xfrm>
            <a:off x="8305800" y="4553712"/>
            <a:ext cx="241300" cy="22981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6" name="Google Shape;1206;p110"/>
          <p:cNvCxnSpPr/>
          <p:nvPr/>
        </p:nvCxnSpPr>
        <p:spPr>
          <a:xfrm>
            <a:off x="8140700" y="4706112"/>
            <a:ext cx="241300" cy="22981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7" name="Google Shape;1207;p110"/>
          <p:cNvCxnSpPr/>
          <p:nvPr/>
        </p:nvCxnSpPr>
        <p:spPr>
          <a:xfrm>
            <a:off x="8293100" y="4858512"/>
            <a:ext cx="241300" cy="22981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8" name="Google Shape;1208;p110"/>
          <p:cNvCxnSpPr/>
          <p:nvPr/>
        </p:nvCxnSpPr>
        <p:spPr>
          <a:xfrm flipH="1" rot="10800000">
            <a:off x="6248400" y="3715512"/>
            <a:ext cx="241300" cy="1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09" name="Google Shape;1209;p110"/>
          <p:cNvCxnSpPr/>
          <p:nvPr/>
        </p:nvCxnSpPr>
        <p:spPr>
          <a:xfrm flipH="1" rot="10800000">
            <a:off x="6007100" y="4096512"/>
            <a:ext cx="241300" cy="1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10" name="Google Shape;1210;p110"/>
          <p:cNvCxnSpPr/>
          <p:nvPr/>
        </p:nvCxnSpPr>
        <p:spPr>
          <a:xfrm flipH="1" rot="10800000">
            <a:off x="6172200" y="3867912"/>
            <a:ext cx="241300" cy="1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11" name="Google Shape;1211;p110"/>
          <p:cNvSpPr/>
          <p:nvPr/>
        </p:nvSpPr>
        <p:spPr>
          <a:xfrm>
            <a:off x="5410200" y="5391912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10"/>
          <p:cNvSpPr/>
          <p:nvPr/>
        </p:nvSpPr>
        <p:spPr>
          <a:xfrm>
            <a:off x="5490464" y="4591812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110"/>
          <p:cNvSpPr/>
          <p:nvPr/>
        </p:nvSpPr>
        <p:spPr>
          <a:xfrm>
            <a:off x="6477000" y="5391912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10"/>
          <p:cNvSpPr/>
          <p:nvPr/>
        </p:nvSpPr>
        <p:spPr>
          <a:xfrm>
            <a:off x="5638800" y="3664712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10"/>
          <p:cNvSpPr/>
          <p:nvPr/>
        </p:nvSpPr>
        <p:spPr>
          <a:xfrm>
            <a:off x="7010400" y="4325112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110"/>
          <p:cNvSpPr/>
          <p:nvPr/>
        </p:nvSpPr>
        <p:spPr>
          <a:xfrm>
            <a:off x="8229600" y="4751324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110"/>
          <p:cNvSpPr/>
          <p:nvPr/>
        </p:nvSpPr>
        <p:spPr>
          <a:xfrm>
            <a:off x="7543800" y="6230112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10"/>
          <p:cNvSpPr/>
          <p:nvPr/>
        </p:nvSpPr>
        <p:spPr>
          <a:xfrm>
            <a:off x="6972300" y="5671312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10"/>
          <p:cNvSpPr/>
          <p:nvPr/>
        </p:nvSpPr>
        <p:spPr>
          <a:xfrm>
            <a:off x="6210300" y="4896612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0" name="Google Shape;1220;p110"/>
          <p:cNvCxnSpPr/>
          <p:nvPr/>
        </p:nvCxnSpPr>
        <p:spPr>
          <a:xfrm flipH="1" rot="10800000">
            <a:off x="6248400" y="3581400"/>
            <a:ext cx="241300" cy="1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1" name="Google Shape;1221;p110"/>
          <p:cNvCxnSpPr/>
          <p:nvPr/>
        </p:nvCxnSpPr>
        <p:spPr>
          <a:xfrm flipH="1" rot="10800000">
            <a:off x="6794500" y="3505200"/>
            <a:ext cx="241300" cy="1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2" name="Google Shape;1222;p110"/>
          <p:cNvCxnSpPr/>
          <p:nvPr/>
        </p:nvCxnSpPr>
        <p:spPr>
          <a:xfrm flipH="1" rot="10800000">
            <a:off x="6553200" y="3886200"/>
            <a:ext cx="241300" cy="1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3" name="Google Shape;1223;p110"/>
          <p:cNvCxnSpPr/>
          <p:nvPr/>
        </p:nvCxnSpPr>
        <p:spPr>
          <a:xfrm flipH="1" rot="10800000">
            <a:off x="6718300" y="3657600"/>
            <a:ext cx="241300" cy="1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24" name="Google Shape;1224;p110"/>
          <p:cNvSpPr/>
          <p:nvPr/>
        </p:nvSpPr>
        <p:spPr>
          <a:xfrm>
            <a:off x="6184900" y="3454400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5" name="Google Shape;1225;p110"/>
          <p:cNvCxnSpPr/>
          <p:nvPr/>
        </p:nvCxnSpPr>
        <p:spPr>
          <a:xfrm>
            <a:off x="7281164" y="4798583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6" name="Google Shape;1226;p110"/>
          <p:cNvCxnSpPr/>
          <p:nvPr/>
        </p:nvCxnSpPr>
        <p:spPr>
          <a:xfrm>
            <a:off x="7052564" y="4798583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7" name="Google Shape;1227;p110"/>
          <p:cNvCxnSpPr/>
          <p:nvPr/>
        </p:nvCxnSpPr>
        <p:spPr>
          <a:xfrm rot="-5400000">
            <a:off x="7414688" y="4874783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8" name="Google Shape;1228;p110"/>
          <p:cNvCxnSpPr/>
          <p:nvPr/>
        </p:nvCxnSpPr>
        <p:spPr>
          <a:xfrm>
            <a:off x="7567088" y="5027183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29" name="Google Shape;1229;p110"/>
          <p:cNvCxnSpPr/>
          <p:nvPr/>
        </p:nvCxnSpPr>
        <p:spPr>
          <a:xfrm rot="5400000">
            <a:off x="7223017" y="5085330"/>
            <a:ext cx="78216" cy="114323"/>
          </a:xfrm>
          <a:prstGeom prst="straightConnector1">
            <a:avLst/>
          </a:prstGeom>
          <a:noFill/>
          <a:ln cap="flat" cmpd="sng" w="25400">
            <a:solidFill>
              <a:srgbClr val="32606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30" name="Google Shape;1230;p110"/>
          <p:cNvSpPr/>
          <p:nvPr/>
        </p:nvSpPr>
        <p:spPr>
          <a:xfrm>
            <a:off x="7293864" y="4798583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1" name="Google Shape;1231;p110"/>
          <p:cNvCxnSpPr/>
          <p:nvPr/>
        </p:nvCxnSpPr>
        <p:spPr>
          <a:xfrm>
            <a:off x="7620000" y="3962400"/>
            <a:ext cx="241300" cy="22981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32" name="Google Shape;1232;p110"/>
          <p:cNvCxnSpPr/>
          <p:nvPr/>
        </p:nvCxnSpPr>
        <p:spPr>
          <a:xfrm>
            <a:off x="7937500" y="3962400"/>
            <a:ext cx="241300" cy="22981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33" name="Google Shape;1233;p110"/>
          <p:cNvCxnSpPr/>
          <p:nvPr/>
        </p:nvCxnSpPr>
        <p:spPr>
          <a:xfrm>
            <a:off x="7772400" y="4114800"/>
            <a:ext cx="241300" cy="22981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34" name="Google Shape;1234;p110"/>
          <p:cNvCxnSpPr/>
          <p:nvPr/>
        </p:nvCxnSpPr>
        <p:spPr>
          <a:xfrm>
            <a:off x="7924800" y="4267200"/>
            <a:ext cx="241300" cy="22981"/>
          </a:xfrm>
          <a:prstGeom prst="straightConnector1">
            <a:avLst/>
          </a:prstGeom>
          <a:noFill/>
          <a:ln cap="flat" cmpd="sng" w="254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35" name="Google Shape;1235;p110"/>
          <p:cNvSpPr/>
          <p:nvPr/>
        </p:nvSpPr>
        <p:spPr>
          <a:xfrm>
            <a:off x="7861300" y="4160012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6" name="Google Shape;1236;p110"/>
          <p:cNvCxnSpPr/>
          <p:nvPr/>
        </p:nvCxnSpPr>
        <p:spPr>
          <a:xfrm>
            <a:off x="8115098" y="54610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37" name="Google Shape;1237;p110"/>
          <p:cNvCxnSpPr/>
          <p:nvPr/>
        </p:nvCxnSpPr>
        <p:spPr>
          <a:xfrm>
            <a:off x="7543800" y="53340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38" name="Google Shape;1238;p110"/>
          <p:cNvCxnSpPr/>
          <p:nvPr/>
        </p:nvCxnSpPr>
        <p:spPr>
          <a:xfrm>
            <a:off x="7899400" y="54689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39" name="Google Shape;1239;p110"/>
          <p:cNvCxnSpPr/>
          <p:nvPr/>
        </p:nvCxnSpPr>
        <p:spPr>
          <a:xfrm>
            <a:off x="8267498" y="56134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0" name="Google Shape;1240;p110"/>
          <p:cNvCxnSpPr/>
          <p:nvPr/>
        </p:nvCxnSpPr>
        <p:spPr>
          <a:xfrm>
            <a:off x="7696200" y="54864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1" name="Google Shape;1241;p110"/>
          <p:cNvCxnSpPr/>
          <p:nvPr/>
        </p:nvCxnSpPr>
        <p:spPr>
          <a:xfrm>
            <a:off x="8051800" y="56213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2" name="Google Shape;1242;p110"/>
          <p:cNvCxnSpPr/>
          <p:nvPr/>
        </p:nvCxnSpPr>
        <p:spPr>
          <a:xfrm>
            <a:off x="8419898" y="57658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3" name="Google Shape;1243;p110"/>
          <p:cNvCxnSpPr/>
          <p:nvPr/>
        </p:nvCxnSpPr>
        <p:spPr>
          <a:xfrm>
            <a:off x="7848600" y="56388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4" name="Google Shape;1244;p110"/>
          <p:cNvCxnSpPr/>
          <p:nvPr/>
        </p:nvCxnSpPr>
        <p:spPr>
          <a:xfrm>
            <a:off x="8204200" y="57737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5" name="Google Shape;1245;p110"/>
          <p:cNvCxnSpPr/>
          <p:nvPr/>
        </p:nvCxnSpPr>
        <p:spPr>
          <a:xfrm>
            <a:off x="8572298" y="59182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6" name="Google Shape;1246;p110"/>
          <p:cNvCxnSpPr/>
          <p:nvPr/>
        </p:nvCxnSpPr>
        <p:spPr>
          <a:xfrm>
            <a:off x="8001000" y="57912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7" name="Google Shape;1247;p110"/>
          <p:cNvCxnSpPr/>
          <p:nvPr/>
        </p:nvCxnSpPr>
        <p:spPr>
          <a:xfrm>
            <a:off x="8356600" y="59261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8" name="Google Shape;1248;p110"/>
          <p:cNvCxnSpPr/>
          <p:nvPr/>
        </p:nvCxnSpPr>
        <p:spPr>
          <a:xfrm>
            <a:off x="8686800" y="60452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49" name="Google Shape;1249;p110"/>
          <p:cNvCxnSpPr/>
          <p:nvPr/>
        </p:nvCxnSpPr>
        <p:spPr>
          <a:xfrm>
            <a:off x="7239000" y="54864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50" name="Google Shape;1250;p110"/>
          <p:cNvCxnSpPr/>
          <p:nvPr/>
        </p:nvCxnSpPr>
        <p:spPr>
          <a:xfrm>
            <a:off x="7391400" y="56388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51" name="Google Shape;1251;p110"/>
          <p:cNvCxnSpPr/>
          <p:nvPr/>
        </p:nvCxnSpPr>
        <p:spPr>
          <a:xfrm>
            <a:off x="7543800" y="57912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52" name="Google Shape;1252;p110"/>
          <p:cNvSpPr/>
          <p:nvPr/>
        </p:nvSpPr>
        <p:spPr>
          <a:xfrm>
            <a:off x="8610600" y="5943600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10"/>
          <p:cNvSpPr/>
          <p:nvPr/>
        </p:nvSpPr>
        <p:spPr>
          <a:xfrm>
            <a:off x="8039100" y="5384800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4" name="Google Shape;1254;p110"/>
          <p:cNvCxnSpPr/>
          <p:nvPr/>
        </p:nvCxnSpPr>
        <p:spPr>
          <a:xfrm>
            <a:off x="5257800" y="49149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55" name="Google Shape;1255;p110"/>
          <p:cNvCxnSpPr/>
          <p:nvPr/>
        </p:nvCxnSpPr>
        <p:spPr>
          <a:xfrm>
            <a:off x="5613400" y="50498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56" name="Google Shape;1256;p110"/>
          <p:cNvCxnSpPr/>
          <p:nvPr/>
        </p:nvCxnSpPr>
        <p:spPr>
          <a:xfrm>
            <a:off x="5410200" y="50673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57" name="Google Shape;1257;p110"/>
          <p:cNvCxnSpPr/>
          <p:nvPr/>
        </p:nvCxnSpPr>
        <p:spPr>
          <a:xfrm>
            <a:off x="5765800" y="52022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58" name="Google Shape;1258;p110"/>
          <p:cNvCxnSpPr/>
          <p:nvPr/>
        </p:nvCxnSpPr>
        <p:spPr>
          <a:xfrm>
            <a:off x="5562600" y="52197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59" name="Google Shape;1259;p110"/>
          <p:cNvCxnSpPr/>
          <p:nvPr/>
        </p:nvCxnSpPr>
        <p:spPr>
          <a:xfrm>
            <a:off x="5918200" y="53546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60" name="Google Shape;1260;p110"/>
          <p:cNvCxnSpPr/>
          <p:nvPr/>
        </p:nvCxnSpPr>
        <p:spPr>
          <a:xfrm>
            <a:off x="5715000" y="53721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61" name="Google Shape;1261;p110"/>
          <p:cNvCxnSpPr/>
          <p:nvPr/>
        </p:nvCxnSpPr>
        <p:spPr>
          <a:xfrm>
            <a:off x="5867400" y="55245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62" name="Google Shape;1262;p110"/>
          <p:cNvCxnSpPr/>
          <p:nvPr/>
        </p:nvCxnSpPr>
        <p:spPr>
          <a:xfrm>
            <a:off x="5143702" y="57023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63" name="Google Shape;1263;p110"/>
          <p:cNvCxnSpPr/>
          <p:nvPr/>
        </p:nvCxnSpPr>
        <p:spPr>
          <a:xfrm>
            <a:off x="5499302" y="58372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64" name="Google Shape;1264;p110"/>
          <p:cNvCxnSpPr/>
          <p:nvPr/>
        </p:nvCxnSpPr>
        <p:spPr>
          <a:xfrm>
            <a:off x="5867400" y="59817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65" name="Google Shape;1265;p110"/>
          <p:cNvCxnSpPr/>
          <p:nvPr/>
        </p:nvCxnSpPr>
        <p:spPr>
          <a:xfrm>
            <a:off x="5296102" y="58547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66" name="Google Shape;1266;p110"/>
          <p:cNvCxnSpPr/>
          <p:nvPr/>
        </p:nvCxnSpPr>
        <p:spPr>
          <a:xfrm>
            <a:off x="5651702" y="59896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67" name="Google Shape;1267;p110"/>
          <p:cNvCxnSpPr/>
          <p:nvPr/>
        </p:nvCxnSpPr>
        <p:spPr>
          <a:xfrm>
            <a:off x="5448502" y="600710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268" name="Google Shape;1268;p110"/>
          <p:cNvCxnSpPr/>
          <p:nvPr/>
        </p:nvCxnSpPr>
        <p:spPr>
          <a:xfrm>
            <a:off x="5804102" y="6142090"/>
            <a:ext cx="241502" cy="8419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69" name="Google Shape;1269;p110"/>
          <p:cNvSpPr/>
          <p:nvPr/>
        </p:nvSpPr>
        <p:spPr>
          <a:xfrm>
            <a:off x="5105400" y="5600700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10"/>
          <p:cNvSpPr/>
          <p:nvPr/>
        </p:nvSpPr>
        <p:spPr>
          <a:xfrm>
            <a:off x="5185664" y="4800600"/>
            <a:ext cx="402336" cy="246888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10"/>
          <p:cNvSpPr txBox="1"/>
          <p:nvPr/>
        </p:nvSpPr>
        <p:spPr>
          <a:xfrm>
            <a:off x="335274" y="5421875"/>
            <a:ext cx="276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E(# f</a:t>
            </a:r>
            <a:r>
              <a:rPr b="1" baseline="-25000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b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) = #reads *</a:t>
            </a:r>
            <a:r>
              <a:rPr b="1"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1" lang="en-US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 * </a:t>
            </a:r>
            <a:r>
              <a:rPr b="1" lang="en-US" sz="160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l</a:t>
            </a:r>
            <a:r>
              <a:rPr b="1" baseline="-25000" lang="en-US" sz="160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b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1" baseline="-25000"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72" name="Google Shape;1272;p110"/>
          <p:cNvSpPr txBox="1"/>
          <p:nvPr/>
        </p:nvSpPr>
        <p:spPr>
          <a:xfrm>
            <a:off x="304800" y="5791200"/>
            <a:ext cx="371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</a:t>
            </a:r>
            <a:r>
              <a:rPr baseline="-25000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Fragment from gene (transcript) 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Fraction of gene 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sample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</a:t>
            </a:r>
            <a:r>
              <a:rPr baseline="-25000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(effective) length of gene 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9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Why? Why not to everyone?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329" y="1099662"/>
            <a:ext cx="6326720" cy="468527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9"/>
          <p:cNvSpPr txBox="1"/>
          <p:nvPr/>
        </p:nvSpPr>
        <p:spPr>
          <a:xfrm>
            <a:off x="6186900" y="6560800"/>
            <a:ext cx="295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Ip, B and Wang X, Nutrients 2014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0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 particular JNK signaling is key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4" name="Google Shape;3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960" y="1374588"/>
            <a:ext cx="5273752" cy="449789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095688" y="6553200"/>
            <a:ext cx="30483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Osborne O.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Olefsky J, Nat. Medicine 2012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6" name="Google Shape;376;p70"/>
          <p:cNvSpPr/>
          <p:nvPr/>
        </p:nvSpPr>
        <p:spPr>
          <a:xfrm>
            <a:off x="3952240" y="4287520"/>
            <a:ext cx="782320" cy="44704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1"/>
          <p:cNvPicPr preferRelativeResize="0"/>
          <p:nvPr/>
        </p:nvPicPr>
        <p:blipFill rotWithShape="1">
          <a:blip r:embed="rId3">
            <a:alphaModFix/>
          </a:blip>
          <a:srcRect b="24063" l="0" r="9991" t="28799"/>
          <a:stretch/>
        </p:blipFill>
        <p:spPr>
          <a:xfrm>
            <a:off x="2646517" y="1226098"/>
            <a:ext cx="2884735" cy="8497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71"/>
          <p:cNvCxnSpPr>
            <a:stCxn id="381" idx="2"/>
            <a:endCxn id="383" idx="0"/>
          </p:cNvCxnSpPr>
          <p:nvPr/>
        </p:nvCxnSpPr>
        <p:spPr>
          <a:xfrm flipH="1">
            <a:off x="1691584" y="2075888"/>
            <a:ext cx="2397300" cy="1183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4" name="Google Shape;384;p71"/>
          <p:cNvCxnSpPr>
            <a:stCxn id="381" idx="2"/>
            <a:endCxn id="385" idx="0"/>
          </p:cNvCxnSpPr>
          <p:nvPr/>
        </p:nvCxnSpPr>
        <p:spPr>
          <a:xfrm flipH="1">
            <a:off x="3358684" y="2075888"/>
            <a:ext cx="730200" cy="1183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6" name="Google Shape;386;p71"/>
          <p:cNvCxnSpPr>
            <a:stCxn id="381" idx="2"/>
            <a:endCxn id="387" idx="0"/>
          </p:cNvCxnSpPr>
          <p:nvPr/>
        </p:nvCxnSpPr>
        <p:spPr>
          <a:xfrm>
            <a:off x="4088884" y="2075888"/>
            <a:ext cx="1065600" cy="1183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8" name="Google Shape;388;p71"/>
          <p:cNvCxnSpPr>
            <a:stCxn id="381" idx="2"/>
            <a:endCxn id="389" idx="0"/>
          </p:cNvCxnSpPr>
          <p:nvPr/>
        </p:nvCxnSpPr>
        <p:spPr>
          <a:xfrm>
            <a:off x="4088884" y="2075888"/>
            <a:ext cx="2807400" cy="1183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0" name="Google Shape;390;p71"/>
          <p:cNvSpPr txBox="1"/>
          <p:nvPr/>
        </p:nvSpPr>
        <p:spPr>
          <a:xfrm>
            <a:off x="1138609" y="4131196"/>
            <a:ext cx="43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HF</a:t>
            </a:r>
            <a:endParaRPr/>
          </a:p>
        </p:txBody>
      </p:sp>
      <p:sp>
        <p:nvSpPr>
          <p:cNvPr id="391" name="Google Shape;391;p71"/>
          <p:cNvSpPr txBox="1"/>
          <p:nvPr/>
        </p:nvSpPr>
        <p:spPr>
          <a:xfrm>
            <a:off x="1862233" y="4131196"/>
            <a:ext cx="5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CW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2" name="Google Shape;392;p71"/>
          <p:cNvCxnSpPr>
            <a:stCxn id="383" idx="2"/>
            <a:endCxn id="390" idx="0"/>
          </p:cNvCxnSpPr>
          <p:nvPr/>
        </p:nvCxnSpPr>
        <p:spPr>
          <a:xfrm flipH="1">
            <a:off x="1353700" y="3598350"/>
            <a:ext cx="337800" cy="532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3" name="Google Shape;393;p71"/>
          <p:cNvCxnSpPr>
            <a:stCxn id="383" idx="2"/>
            <a:endCxn id="391" idx="0"/>
          </p:cNvCxnSpPr>
          <p:nvPr/>
        </p:nvCxnSpPr>
        <p:spPr>
          <a:xfrm>
            <a:off x="1691500" y="3598350"/>
            <a:ext cx="423600" cy="532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4" name="Google Shape;394;p71"/>
          <p:cNvSpPr txBox="1"/>
          <p:nvPr/>
        </p:nvSpPr>
        <p:spPr>
          <a:xfrm>
            <a:off x="1021579" y="4535533"/>
            <a:ext cx="641700" cy="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Rep3</a:t>
            </a:r>
            <a:endParaRPr/>
          </a:p>
        </p:txBody>
      </p:sp>
      <p:sp>
        <p:nvSpPr>
          <p:cNvPr id="395" name="Google Shape;395;p71"/>
          <p:cNvSpPr txBox="1"/>
          <p:nvPr>
            <p:ph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Experimental approach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6" name="Google Shape;396;p71"/>
          <p:cNvSpPr txBox="1"/>
          <p:nvPr/>
        </p:nvSpPr>
        <p:spPr>
          <a:xfrm>
            <a:off x="1811799" y="4535533"/>
            <a:ext cx="641700" cy="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Rep3</a:t>
            </a:r>
            <a:endParaRPr/>
          </a:p>
        </p:txBody>
      </p:sp>
      <p:sp>
        <p:nvSpPr>
          <p:cNvPr id="397" name="Google Shape;397;p71"/>
          <p:cNvSpPr txBox="1"/>
          <p:nvPr/>
        </p:nvSpPr>
        <p:spPr>
          <a:xfrm>
            <a:off x="2805925" y="4131196"/>
            <a:ext cx="43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HF</a:t>
            </a:r>
            <a:endParaRPr/>
          </a:p>
        </p:txBody>
      </p:sp>
      <p:sp>
        <p:nvSpPr>
          <p:cNvPr id="398" name="Google Shape;398;p71"/>
          <p:cNvSpPr txBox="1"/>
          <p:nvPr/>
        </p:nvSpPr>
        <p:spPr>
          <a:xfrm>
            <a:off x="3529549" y="4131196"/>
            <a:ext cx="5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CW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9" name="Google Shape;399;p71"/>
          <p:cNvCxnSpPr>
            <a:stCxn id="385" idx="2"/>
            <a:endCxn id="397" idx="0"/>
          </p:cNvCxnSpPr>
          <p:nvPr/>
        </p:nvCxnSpPr>
        <p:spPr>
          <a:xfrm flipH="1">
            <a:off x="3021150" y="3598350"/>
            <a:ext cx="337500" cy="532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0" name="Google Shape;400;p71"/>
          <p:cNvCxnSpPr>
            <a:stCxn id="385" idx="2"/>
            <a:endCxn id="398" idx="0"/>
          </p:cNvCxnSpPr>
          <p:nvPr/>
        </p:nvCxnSpPr>
        <p:spPr>
          <a:xfrm>
            <a:off x="3358650" y="3598350"/>
            <a:ext cx="423900" cy="532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1" name="Google Shape;401;p71"/>
          <p:cNvSpPr txBox="1"/>
          <p:nvPr/>
        </p:nvSpPr>
        <p:spPr>
          <a:xfrm>
            <a:off x="4601740" y="4131196"/>
            <a:ext cx="43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HF</a:t>
            </a:r>
            <a:endParaRPr/>
          </a:p>
        </p:txBody>
      </p:sp>
      <p:sp>
        <p:nvSpPr>
          <p:cNvPr id="402" name="Google Shape;402;p71"/>
          <p:cNvSpPr txBox="1"/>
          <p:nvPr/>
        </p:nvSpPr>
        <p:spPr>
          <a:xfrm>
            <a:off x="5325364" y="4131196"/>
            <a:ext cx="5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CW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03" name="Google Shape;403;p71"/>
          <p:cNvCxnSpPr>
            <a:stCxn id="387" idx="2"/>
            <a:endCxn id="401" idx="0"/>
          </p:cNvCxnSpPr>
          <p:nvPr/>
        </p:nvCxnSpPr>
        <p:spPr>
          <a:xfrm flipH="1">
            <a:off x="4816738" y="3598200"/>
            <a:ext cx="337800" cy="533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4" name="Google Shape;404;p71"/>
          <p:cNvCxnSpPr>
            <a:stCxn id="387" idx="2"/>
            <a:endCxn id="402" idx="0"/>
          </p:cNvCxnSpPr>
          <p:nvPr/>
        </p:nvCxnSpPr>
        <p:spPr>
          <a:xfrm>
            <a:off x="5154538" y="3598200"/>
            <a:ext cx="423600" cy="533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5" name="Google Shape;405;p71"/>
          <p:cNvSpPr txBox="1"/>
          <p:nvPr/>
        </p:nvSpPr>
        <p:spPr>
          <a:xfrm>
            <a:off x="6343802" y="4125268"/>
            <a:ext cx="43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HF</a:t>
            </a:r>
            <a:endParaRPr/>
          </a:p>
        </p:txBody>
      </p:sp>
      <p:sp>
        <p:nvSpPr>
          <p:cNvPr id="406" name="Google Shape;406;p71"/>
          <p:cNvSpPr txBox="1"/>
          <p:nvPr/>
        </p:nvSpPr>
        <p:spPr>
          <a:xfrm>
            <a:off x="7067426" y="4125268"/>
            <a:ext cx="5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CW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07" name="Google Shape;407;p71"/>
          <p:cNvCxnSpPr>
            <a:stCxn id="389" idx="2"/>
            <a:endCxn id="405" idx="0"/>
          </p:cNvCxnSpPr>
          <p:nvPr/>
        </p:nvCxnSpPr>
        <p:spPr>
          <a:xfrm flipH="1">
            <a:off x="6558913" y="3598200"/>
            <a:ext cx="337500" cy="527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8" name="Google Shape;408;p71"/>
          <p:cNvCxnSpPr>
            <a:stCxn id="389" idx="2"/>
            <a:endCxn id="406" idx="0"/>
          </p:cNvCxnSpPr>
          <p:nvPr/>
        </p:nvCxnSpPr>
        <p:spPr>
          <a:xfrm>
            <a:off x="6896413" y="3598200"/>
            <a:ext cx="423900" cy="527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9" name="Google Shape;409;p71"/>
          <p:cNvSpPr txBox="1"/>
          <p:nvPr/>
        </p:nvSpPr>
        <p:spPr>
          <a:xfrm>
            <a:off x="2731062" y="4535533"/>
            <a:ext cx="641700" cy="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Rep3</a:t>
            </a:r>
            <a:endParaRPr/>
          </a:p>
        </p:txBody>
      </p:sp>
      <p:sp>
        <p:nvSpPr>
          <p:cNvPr id="410" name="Google Shape;410;p71"/>
          <p:cNvSpPr txBox="1"/>
          <p:nvPr/>
        </p:nvSpPr>
        <p:spPr>
          <a:xfrm>
            <a:off x="3521282" y="4535533"/>
            <a:ext cx="641700" cy="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Rep3</a:t>
            </a:r>
            <a:endParaRPr/>
          </a:p>
        </p:txBody>
      </p:sp>
      <p:sp>
        <p:nvSpPr>
          <p:cNvPr id="411" name="Google Shape;411;p71"/>
          <p:cNvSpPr txBox="1"/>
          <p:nvPr/>
        </p:nvSpPr>
        <p:spPr>
          <a:xfrm>
            <a:off x="4474087" y="4535533"/>
            <a:ext cx="641700" cy="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Rep3</a:t>
            </a:r>
            <a:endParaRPr/>
          </a:p>
        </p:txBody>
      </p:sp>
      <p:sp>
        <p:nvSpPr>
          <p:cNvPr id="412" name="Google Shape;412;p71"/>
          <p:cNvSpPr txBox="1"/>
          <p:nvPr/>
        </p:nvSpPr>
        <p:spPr>
          <a:xfrm>
            <a:off x="5264307" y="4535533"/>
            <a:ext cx="641700" cy="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Rep3</a:t>
            </a:r>
            <a:endParaRPr/>
          </a:p>
        </p:txBody>
      </p:sp>
      <p:sp>
        <p:nvSpPr>
          <p:cNvPr id="413" name="Google Shape;413;p71"/>
          <p:cNvSpPr txBox="1"/>
          <p:nvPr/>
        </p:nvSpPr>
        <p:spPr>
          <a:xfrm>
            <a:off x="6154565" y="4535533"/>
            <a:ext cx="641700" cy="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Rep3</a:t>
            </a:r>
            <a:endParaRPr/>
          </a:p>
        </p:txBody>
      </p:sp>
      <p:sp>
        <p:nvSpPr>
          <p:cNvPr id="414" name="Google Shape;414;p71"/>
          <p:cNvSpPr txBox="1"/>
          <p:nvPr/>
        </p:nvSpPr>
        <p:spPr>
          <a:xfrm>
            <a:off x="6944785" y="4535533"/>
            <a:ext cx="641700" cy="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Rep3</a:t>
            </a:r>
            <a:endParaRPr/>
          </a:p>
        </p:txBody>
      </p:sp>
      <p:sp>
        <p:nvSpPr>
          <p:cNvPr id="415" name="Google Shape;415;p71"/>
          <p:cNvSpPr txBox="1"/>
          <p:nvPr/>
        </p:nvSpPr>
        <p:spPr>
          <a:xfrm>
            <a:off x="1578955" y="5835057"/>
            <a:ext cx="579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24 samples:</a:t>
            </a: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4 Genotypes x 2 Diets x 3 replicates</a:t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6" name="Google Shape;416;p71"/>
          <p:cNvSpPr txBox="1"/>
          <p:nvPr/>
        </p:nvSpPr>
        <p:spPr>
          <a:xfrm>
            <a:off x="7024887" y="1041432"/>
            <a:ext cx="16248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baseline="30000"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Jnk1 KO</a:t>
            </a:r>
            <a:endParaRPr/>
          </a:p>
        </p:txBody>
      </p:sp>
      <p:sp>
        <p:nvSpPr>
          <p:cNvPr id="417" name="Google Shape;417;p71"/>
          <p:cNvSpPr txBox="1"/>
          <p:nvPr/>
        </p:nvSpPr>
        <p:spPr>
          <a:xfrm>
            <a:off x="7024887" y="1416193"/>
            <a:ext cx="16248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baseline="30000"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Jnk2 KO</a:t>
            </a:r>
            <a:endParaRPr/>
          </a:p>
        </p:txBody>
      </p:sp>
      <p:sp>
        <p:nvSpPr>
          <p:cNvPr id="418" name="Google Shape;418;p71"/>
          <p:cNvSpPr txBox="1"/>
          <p:nvPr/>
        </p:nvSpPr>
        <p:spPr>
          <a:xfrm>
            <a:off x="7024887" y="1790954"/>
            <a:ext cx="20020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baseline="30000"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1,2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Double KO</a:t>
            </a:r>
            <a:endParaRPr/>
          </a:p>
        </p:txBody>
      </p:sp>
      <p:sp>
        <p:nvSpPr>
          <p:cNvPr id="419" name="Google Shape;419;p71"/>
          <p:cNvSpPr txBox="1"/>
          <p:nvPr/>
        </p:nvSpPr>
        <p:spPr>
          <a:xfrm>
            <a:off x="7024887" y="2165714"/>
            <a:ext cx="17208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WT</a:t>
            </a: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Wildtype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71"/>
          <p:cNvSpPr txBox="1"/>
          <p:nvPr/>
        </p:nvSpPr>
        <p:spPr>
          <a:xfrm>
            <a:off x="7620000" y="2915475"/>
            <a:ext cx="17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Genotypes</a:t>
            </a:r>
            <a:endParaRPr/>
          </a:p>
        </p:txBody>
      </p:sp>
      <p:sp>
        <p:nvSpPr>
          <p:cNvPr id="421" name="Google Shape;421;p71"/>
          <p:cNvSpPr txBox="1"/>
          <p:nvPr/>
        </p:nvSpPr>
        <p:spPr>
          <a:xfrm>
            <a:off x="8032702" y="4047260"/>
            <a:ext cx="8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Diets</a:t>
            </a:r>
            <a:endParaRPr/>
          </a:p>
        </p:txBody>
      </p:sp>
      <p:sp>
        <p:nvSpPr>
          <p:cNvPr id="422" name="Google Shape;422;p71"/>
          <p:cNvSpPr txBox="1"/>
          <p:nvPr/>
        </p:nvSpPr>
        <p:spPr>
          <a:xfrm>
            <a:off x="6285750" y="6519300"/>
            <a:ext cx="28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Vernia et al,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Cell Matabolism 2014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3" name="Google Shape;383;p71"/>
          <p:cNvSpPr txBox="1"/>
          <p:nvPr/>
        </p:nvSpPr>
        <p:spPr>
          <a:xfrm>
            <a:off x="1353850" y="3259650"/>
            <a:ext cx="6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</a:t>
            </a:r>
            <a:r>
              <a:rPr baseline="30000" lang="en-US" sz="2000"/>
              <a:t>𝛥1</a:t>
            </a:r>
            <a:endParaRPr baseline="30000" sz="2000"/>
          </a:p>
        </p:txBody>
      </p:sp>
      <p:sp>
        <p:nvSpPr>
          <p:cNvPr id="385" name="Google Shape;385;p71"/>
          <p:cNvSpPr txBox="1"/>
          <p:nvPr/>
        </p:nvSpPr>
        <p:spPr>
          <a:xfrm>
            <a:off x="3021000" y="3259650"/>
            <a:ext cx="6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</a:t>
            </a:r>
            <a:r>
              <a:rPr baseline="30000" lang="en-US" sz="2000"/>
              <a:t>𝛥2</a:t>
            </a:r>
            <a:endParaRPr baseline="30000" sz="2000"/>
          </a:p>
        </p:txBody>
      </p:sp>
      <p:sp>
        <p:nvSpPr>
          <p:cNvPr id="387" name="Google Shape;387;p71"/>
          <p:cNvSpPr txBox="1"/>
          <p:nvPr/>
        </p:nvSpPr>
        <p:spPr>
          <a:xfrm>
            <a:off x="4816888" y="3259500"/>
            <a:ext cx="6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</a:t>
            </a:r>
            <a:r>
              <a:rPr baseline="30000" lang="en-US" sz="2000">
                <a:solidFill>
                  <a:schemeClr val="dk1"/>
                </a:solidFill>
              </a:rPr>
              <a:t>𝛥1,2</a:t>
            </a:r>
            <a:endParaRPr sz="2000"/>
          </a:p>
        </p:txBody>
      </p:sp>
      <p:sp>
        <p:nvSpPr>
          <p:cNvPr id="389" name="Google Shape;389;p71"/>
          <p:cNvSpPr txBox="1"/>
          <p:nvPr/>
        </p:nvSpPr>
        <p:spPr>
          <a:xfrm>
            <a:off x="6558763" y="3259500"/>
            <a:ext cx="6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</a:t>
            </a:r>
            <a:r>
              <a:rPr baseline="30000" lang="en-US" sz="2000"/>
              <a:t>WT</a:t>
            </a:r>
            <a:endParaRPr baseline="30000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72"/>
          <p:cNvPicPr preferRelativeResize="0"/>
          <p:nvPr/>
        </p:nvPicPr>
        <p:blipFill rotWithShape="1">
          <a:blip r:embed="rId3">
            <a:alphaModFix/>
          </a:blip>
          <a:srcRect b="0" l="4995" r="2233" t="7911"/>
          <a:stretch/>
        </p:blipFill>
        <p:spPr>
          <a:xfrm>
            <a:off x="1824179" y="109015"/>
            <a:ext cx="5080000" cy="66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How do we do this?</a:t>
            </a:r>
            <a:endParaRPr b="0" i="0" sz="22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Urb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